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85"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48"/>
    <p:restoredTop sz="96170"/>
  </p:normalViewPr>
  <p:slideViewPr>
    <p:cSldViewPr snapToGrid="0">
      <p:cViewPr>
        <p:scale>
          <a:sx n="112" d="100"/>
          <a:sy n="112" d="100"/>
        </p:scale>
        <p:origin x="176"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3T04:50:25.739"/>
    </inkml:context>
    <inkml:brush xml:id="br0">
      <inkml:brushProperty name="width" value="0.1" units="cm"/>
      <inkml:brushProperty name="height" value="0.1" units="cm"/>
      <inkml:brushProperty name="color" value="#333333"/>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3T04:51:40.785"/>
    </inkml:context>
    <inkml:brush xml:id="br0">
      <inkml:brushProperty name="width" value="0.2" units="cm"/>
      <inkml:brushProperty name="height" value="0.2" units="cm"/>
    </inkml:brush>
  </inkml:definitions>
  <inkml:trace contextRef="#ctx0" brushRef="#br0">0 38 24575,'37'0'0,"4"0"0,7 0 0,8 0 0,1 0 0,-2 0 0,-13 0 0,-9 0 0,-11 0 0,-9 0 0,-1 0 0,9-1 0,20-2 0,20-1 0,18-1 0,0 0 0,-8 1 0,-12 1 0,-11 1 0,-9 2 0,-8 0 0,-6-2 0,-9 0 0,-5-1 0,-4 0 0,-3 3 0,2 0 0,8 0 0,22 0 0,18 0 0,17 0 0,0 0 0,-17 0 0,-15 0 0,-19 0 0,-9 0 0,-5 0 0,2 0 0,11 0 0,20 0 0,19 0 0,5 0 0,-4 0 0,-12 0 0,-16 0 0,-8 0 0,-8 0 0,-8 0 0,-3 0 0,3 0 0,6 0 0,21 0 0,27 0 0,14 0 0,-4 0 0,-21 0 0,-24 0 0,-12 0 0,0 0 0,10 0 0,20 0 0,17 0 0,7 0 0,-10 0 0,-21 0 0,-13 0 0,-2 5 0,8 5 0,5 3 0,2 2 0,-8-6 0,-10-4 0,-6-2 0,-7-3 0,-5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3T04:51:44.635"/>
    </inkml:context>
    <inkml:brush xml:id="br0">
      <inkml:brushProperty name="width" value="0.2" units="cm"/>
      <inkml:brushProperty name="height" value="0.2" units="cm"/>
    </inkml:brush>
  </inkml:definitions>
  <inkml:trace contextRef="#ctx0" brushRef="#br0">0 1 24575,'56'0'0,"38"0"0,-36 0 0,4 0 0,5 0 0,1 0 0,1 0 0,0 0 0,-5 0 0,0 0 0,0 0 0,1 0 0,-3 3 0,-1 1 0,-6 1 0,-3 1 0,29 7 0,-18 1 0,-15-6 0,-3-1 0,-6 0 0,2-1 0,0 1 0,-4-3 0,4-1 0,-3-3 0,4 0 0,6 1 0,2 2 0,-1 1 0,-9-1 0,-12-1 0,-11-2 0,-7 0 0,-6 0 0,0 0 0,7 0 0,24 0 0,43 0 0,-24 0 0,5 0 0,8 0 0,1-1 0,-5 0 0,-3-1 0,28-2 0,-30 1 0,-28 0 0,-11 3 0,-8 0 0,-3 0 0,11 0 0,20 0 0,22 0 0,4 0 0,-17 0 0,-20 0 0,-20 0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6/22/23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customXml" Target="../ink/ink1.xml"/><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30B7FA-0C89-4961-5A52-CA45F40F678D}"/>
              </a:ext>
            </a:extLst>
          </p:cNvPr>
          <p:cNvSpPr txBox="1"/>
          <p:nvPr/>
        </p:nvSpPr>
        <p:spPr>
          <a:xfrm>
            <a:off x="2883682" y="124637"/>
            <a:ext cx="6097978" cy="369332"/>
          </a:xfrm>
          <a:prstGeom prst="rect">
            <a:avLst/>
          </a:prstGeom>
          <a:noFill/>
        </p:spPr>
        <p:txBody>
          <a:bodyPr wrap="square">
            <a:spAutoFit/>
          </a:bodyPr>
          <a:lstStyle/>
          <a:p>
            <a:r>
              <a:rPr lang="en-US" b="1" dirty="0"/>
              <a:t>Data Warehouse, Data Mart &amp; Data Data Lakes</a:t>
            </a:r>
          </a:p>
        </p:txBody>
      </p:sp>
      <p:sp>
        <p:nvSpPr>
          <p:cNvPr id="7" name="TextBox 6">
            <a:extLst>
              <a:ext uri="{FF2B5EF4-FFF2-40B4-BE49-F238E27FC236}">
                <a16:creationId xmlns:a16="http://schemas.microsoft.com/office/drawing/2014/main" id="{D009836F-5486-A915-5A15-ACE030446EF4}"/>
              </a:ext>
            </a:extLst>
          </p:cNvPr>
          <p:cNvSpPr txBox="1"/>
          <p:nvPr/>
        </p:nvSpPr>
        <p:spPr>
          <a:xfrm>
            <a:off x="463137" y="870028"/>
            <a:ext cx="11507189" cy="3613105"/>
          </a:xfrm>
          <a:prstGeom prst="rect">
            <a:avLst/>
          </a:prstGeom>
          <a:noFill/>
        </p:spPr>
        <p:txBody>
          <a:bodyPr wrap="square">
            <a:spAutoFit/>
          </a:bodyPr>
          <a:lstStyle/>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a data warehouse.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the benefits of and use cases for data warehouses.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the three most popular data warehouse platforms.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Discuss the five mission-critical criteria to evaluate before implementing a new data warehouse system.</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the various types of data warehouse costs.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a data mart, describe how to populate data marts, relate data mart examples, and compare data marts to transactional databases and enterprise data warehouses.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a data lake, identify the benefits of data lakes, and recap the differences between data lakes and data warehouses.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Create a Db2 instance on IBM Cloud.</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Locate and explore the Db2 console on IBM Cloud.</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Create credentials for accessing a Db2 instance on IBM Cloud.</a:t>
            </a:r>
          </a:p>
        </p:txBody>
      </p:sp>
      <p:sp>
        <p:nvSpPr>
          <p:cNvPr id="8" name="TextBox 7">
            <a:extLst>
              <a:ext uri="{FF2B5EF4-FFF2-40B4-BE49-F238E27FC236}">
                <a16:creationId xmlns:a16="http://schemas.microsoft.com/office/drawing/2014/main" id="{D6CC4F6B-44EF-B0CB-C2D6-6E79BC96F743}"/>
              </a:ext>
            </a:extLst>
          </p:cNvPr>
          <p:cNvSpPr txBox="1"/>
          <p:nvPr/>
        </p:nvSpPr>
        <p:spPr>
          <a:xfrm>
            <a:off x="4726379" y="493969"/>
            <a:ext cx="1206292" cy="369332"/>
          </a:xfrm>
          <a:prstGeom prst="rect">
            <a:avLst/>
          </a:prstGeom>
          <a:noFill/>
        </p:spPr>
        <p:txBody>
          <a:bodyPr wrap="none" rtlCol="0">
            <a:spAutoFit/>
          </a:bodyPr>
          <a:lstStyle/>
          <a:p>
            <a:r>
              <a:rPr lang="en-US" dirty="0"/>
              <a:t>C9-Week-1</a:t>
            </a:r>
          </a:p>
        </p:txBody>
      </p:sp>
    </p:spTree>
    <p:extLst>
      <p:ext uri="{BB962C8B-B14F-4D97-AF65-F5344CB8AC3E}">
        <p14:creationId xmlns:p14="http://schemas.microsoft.com/office/powerpoint/2010/main" val="187853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231E6-C95E-853F-555F-3AB766C174DB}"/>
              </a:ext>
            </a:extLst>
          </p:cNvPr>
          <p:cNvSpPr txBox="1"/>
          <p:nvPr/>
        </p:nvSpPr>
        <p:spPr>
          <a:xfrm>
            <a:off x="3837007" y="203085"/>
            <a:ext cx="6099858" cy="369332"/>
          </a:xfrm>
          <a:prstGeom prst="rect">
            <a:avLst/>
          </a:prstGeom>
          <a:noFill/>
        </p:spPr>
        <p:txBody>
          <a:bodyPr wrap="square">
            <a:spAutoFit/>
          </a:bodyPr>
          <a:lstStyle/>
          <a:p>
            <a:r>
              <a:rPr lang="en-CA" b="1" i="0" u="sng" dirty="0">
                <a:solidFill>
                  <a:srgbClr val="1F1F1F"/>
                </a:solidFill>
                <a:effectLst/>
                <a:latin typeface="Source Sans Pro" panose="020B0503030403020204" pitchFamily="34" charset="0"/>
              </a:rPr>
              <a:t>Selecting a Data Warehouse System</a:t>
            </a:r>
            <a:endParaRPr lang="en-US" b="1" u="sng" dirty="0"/>
          </a:p>
        </p:txBody>
      </p:sp>
      <p:sp>
        <p:nvSpPr>
          <p:cNvPr id="5" name="TextBox 4">
            <a:extLst>
              <a:ext uri="{FF2B5EF4-FFF2-40B4-BE49-F238E27FC236}">
                <a16:creationId xmlns:a16="http://schemas.microsoft.com/office/drawing/2014/main" id="{323384FA-FFDD-F8F3-43C5-694F43EF9577}"/>
              </a:ext>
            </a:extLst>
          </p:cNvPr>
          <p:cNvSpPr txBox="1"/>
          <p:nvPr/>
        </p:nvSpPr>
        <p:spPr>
          <a:xfrm>
            <a:off x="1788288" y="572417"/>
            <a:ext cx="9381282"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Identify criteria organizations can use to evaluate data warehouse systems;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Describe key considerations for each data warehouse selection criteria;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Summarize how organizations decide between an on-premises or a public cloud data warehouse system;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List the various types of warehouse costs. </a:t>
            </a:r>
          </a:p>
        </p:txBody>
      </p:sp>
    </p:spTree>
    <p:extLst>
      <p:ext uri="{BB962C8B-B14F-4D97-AF65-F5344CB8AC3E}">
        <p14:creationId xmlns:p14="http://schemas.microsoft.com/office/powerpoint/2010/main" val="438685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12B83E-BF09-B67D-F856-703CAD22CB5D}"/>
              </a:ext>
            </a:extLst>
          </p:cNvPr>
          <p:cNvSpPr txBox="1"/>
          <p:nvPr/>
        </p:nvSpPr>
        <p:spPr>
          <a:xfrm>
            <a:off x="185195" y="3964900"/>
            <a:ext cx="11898775"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look at the criteria businesses use to evaluate data warehouse systems, including features and capabilities, compatibility and implementation considerations, ease of use and skills, support considerations, and various costs.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One of the primary data warehouse features, or consideration, for an organization is location.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warehouses can exist on-premises, on appliances, and on one or more cloud locations.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select a location, organizations must balance multiple demands related to data ingestion, storage, and access.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some organizations, securing their data is their highest priority, requiring a mandatory on-premises solution.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Multi-location businesses that grapple with data privacy requirements such as CCPA or GDPR need on-premises or geo-specific data warehouse locations.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Every organization balances security and data privacy requirements with the need for speed that delivers critical, profit-producing business insights.</a:t>
            </a:r>
          </a:p>
        </p:txBody>
      </p:sp>
      <p:pic>
        <p:nvPicPr>
          <p:cNvPr id="4" name="Picture 3">
            <a:extLst>
              <a:ext uri="{FF2B5EF4-FFF2-40B4-BE49-F238E27FC236}">
                <a16:creationId xmlns:a16="http://schemas.microsoft.com/office/drawing/2014/main" id="{94EC7030-4AEC-F0FE-40BF-B2AB299CDCB5}"/>
              </a:ext>
            </a:extLst>
          </p:cNvPr>
          <p:cNvPicPr>
            <a:picLocks noChangeAspect="1"/>
          </p:cNvPicPr>
          <p:nvPr/>
        </p:nvPicPr>
        <p:blipFill>
          <a:blip r:embed="rId2"/>
          <a:stretch>
            <a:fillRect/>
          </a:stretch>
        </p:blipFill>
        <p:spPr>
          <a:xfrm>
            <a:off x="5522248" y="1915124"/>
            <a:ext cx="4322230" cy="2144618"/>
          </a:xfrm>
          <a:prstGeom prst="rect">
            <a:avLst/>
          </a:prstGeom>
        </p:spPr>
      </p:pic>
      <p:pic>
        <p:nvPicPr>
          <p:cNvPr id="5" name="Picture 4">
            <a:extLst>
              <a:ext uri="{FF2B5EF4-FFF2-40B4-BE49-F238E27FC236}">
                <a16:creationId xmlns:a16="http://schemas.microsoft.com/office/drawing/2014/main" id="{8E556644-C8D8-4ACC-0885-00C1B067099B}"/>
              </a:ext>
            </a:extLst>
          </p:cNvPr>
          <p:cNvPicPr>
            <a:picLocks noChangeAspect="1"/>
          </p:cNvPicPr>
          <p:nvPr/>
        </p:nvPicPr>
        <p:blipFill>
          <a:blip r:embed="rId3"/>
          <a:stretch>
            <a:fillRect/>
          </a:stretch>
        </p:blipFill>
        <p:spPr>
          <a:xfrm>
            <a:off x="8681012" y="68650"/>
            <a:ext cx="3402957" cy="1873652"/>
          </a:xfrm>
          <a:prstGeom prst="rect">
            <a:avLst/>
          </a:prstGeom>
        </p:spPr>
      </p:pic>
      <p:pic>
        <p:nvPicPr>
          <p:cNvPr id="6" name="Picture 5">
            <a:extLst>
              <a:ext uri="{FF2B5EF4-FFF2-40B4-BE49-F238E27FC236}">
                <a16:creationId xmlns:a16="http://schemas.microsoft.com/office/drawing/2014/main" id="{44D68C1B-F77F-FD02-D079-0EC308F909B3}"/>
              </a:ext>
            </a:extLst>
          </p:cNvPr>
          <p:cNvPicPr>
            <a:picLocks noChangeAspect="1"/>
          </p:cNvPicPr>
          <p:nvPr/>
        </p:nvPicPr>
        <p:blipFill>
          <a:blip r:embed="rId4"/>
          <a:stretch>
            <a:fillRect/>
          </a:stretch>
        </p:blipFill>
        <p:spPr>
          <a:xfrm>
            <a:off x="88096" y="68650"/>
            <a:ext cx="5434152" cy="1968494"/>
          </a:xfrm>
          <a:prstGeom prst="rect">
            <a:avLst/>
          </a:prstGeom>
        </p:spPr>
      </p:pic>
    </p:spTree>
    <p:extLst>
      <p:ext uri="{BB962C8B-B14F-4D97-AF65-F5344CB8AC3E}">
        <p14:creationId xmlns:p14="http://schemas.microsoft.com/office/powerpoint/2010/main" val="135515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C0C8C9-A0C5-6CEF-3D1D-F5DAFD95FFF5}"/>
              </a:ext>
            </a:extLst>
          </p:cNvPr>
          <p:cNvSpPr txBox="1"/>
          <p:nvPr/>
        </p:nvSpPr>
        <p:spPr>
          <a:xfrm>
            <a:off x="5416952" y="0"/>
            <a:ext cx="6775048" cy="393684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Organizations will also want to consider features and capabilities related to architecture and structure.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Is the organization ready to </a:t>
            </a:r>
            <a:r>
              <a:rPr lang="en-CA" sz="1400" b="1" i="0" dirty="0">
                <a:solidFill>
                  <a:srgbClr val="333333"/>
                </a:solidFill>
                <a:effectLst/>
                <a:latin typeface="OpenSans"/>
              </a:rPr>
              <a:t>commit t</a:t>
            </a:r>
            <a:r>
              <a:rPr lang="en-CA" sz="1400" b="0" i="0" dirty="0">
                <a:solidFill>
                  <a:srgbClr val="333333"/>
                </a:solidFill>
                <a:effectLst/>
                <a:latin typeface="OpenSans"/>
              </a:rPr>
              <a:t>o a vendor-specific architecture?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Does the organization </a:t>
            </a:r>
            <a:r>
              <a:rPr lang="en-CA" sz="1400" b="1" i="0" dirty="0">
                <a:solidFill>
                  <a:srgbClr val="333333"/>
                </a:solidFill>
                <a:effectLst/>
                <a:latin typeface="OpenSans"/>
              </a:rPr>
              <a:t>need multi-cloud installation </a:t>
            </a:r>
            <a:r>
              <a:rPr lang="en-CA" sz="1400" b="0" i="0" dirty="0">
                <a:solidFill>
                  <a:srgbClr val="333333"/>
                </a:solidFill>
                <a:effectLst/>
                <a:latin typeface="OpenSans"/>
              </a:rPr>
              <a:t>such as multiple data warehouses in </a:t>
            </a:r>
            <a:r>
              <a:rPr lang="en-CA" sz="1400" b="1" i="0" dirty="0">
                <a:solidFill>
                  <a:srgbClr val="333333"/>
                </a:solidFill>
                <a:effectLst/>
                <a:latin typeface="OpenSans"/>
              </a:rPr>
              <a:t>multiple locations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Does the solution scale to </a:t>
            </a:r>
            <a:r>
              <a:rPr lang="en-CA" sz="1400" b="1" i="0" dirty="0">
                <a:solidFill>
                  <a:srgbClr val="333333"/>
                </a:solidFill>
                <a:effectLst/>
                <a:latin typeface="OpenSans"/>
              </a:rPr>
              <a:t>meet anticipated future needs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What data types are supported and what types of data does the organization ingest?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your organization currently analyzes dark data or is planning for the implementation </a:t>
            </a:r>
            <a:r>
              <a:rPr lang="en-CA" sz="1400" b="1" i="0" dirty="0">
                <a:solidFill>
                  <a:srgbClr val="333333"/>
                </a:solidFill>
                <a:effectLst/>
                <a:latin typeface="OpenSans"/>
              </a:rPr>
              <a:t>of using semi-structured and unstructured </a:t>
            </a:r>
            <a:r>
              <a:rPr lang="en-CA" sz="1400" b="0" i="0" dirty="0">
                <a:solidFill>
                  <a:srgbClr val="333333"/>
                </a:solidFill>
                <a:effectLst/>
                <a:latin typeface="OpenSans"/>
              </a:rPr>
              <a:t>data, you’ll want a data warehouse system that </a:t>
            </a:r>
            <a:r>
              <a:rPr lang="en-CA" sz="1400" b="0" i="0" u="sng" dirty="0">
                <a:solidFill>
                  <a:srgbClr val="333333"/>
                </a:solidFill>
                <a:effectLst/>
                <a:latin typeface="OpenSans"/>
              </a:rPr>
              <a:t>supports these data types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an organization that processes big data needs a system that </a:t>
            </a:r>
            <a:r>
              <a:rPr lang="en-CA" sz="1400" b="1" i="0" u="sng" dirty="0">
                <a:solidFill>
                  <a:srgbClr val="333333"/>
                </a:solidFill>
                <a:effectLst/>
                <a:latin typeface="OpenSans"/>
              </a:rPr>
              <a:t>supports both batch and streaming data.</a:t>
            </a:r>
          </a:p>
        </p:txBody>
      </p:sp>
      <p:pic>
        <p:nvPicPr>
          <p:cNvPr id="4" name="Picture 3">
            <a:extLst>
              <a:ext uri="{FF2B5EF4-FFF2-40B4-BE49-F238E27FC236}">
                <a16:creationId xmlns:a16="http://schemas.microsoft.com/office/drawing/2014/main" id="{2DE0C06E-55F3-C850-F662-16DB73588B00}"/>
              </a:ext>
            </a:extLst>
          </p:cNvPr>
          <p:cNvPicPr>
            <a:picLocks noChangeAspect="1"/>
          </p:cNvPicPr>
          <p:nvPr/>
        </p:nvPicPr>
        <p:blipFill>
          <a:blip r:embed="rId2"/>
          <a:stretch>
            <a:fillRect/>
          </a:stretch>
        </p:blipFill>
        <p:spPr>
          <a:xfrm>
            <a:off x="0" y="683310"/>
            <a:ext cx="5027365" cy="2291384"/>
          </a:xfrm>
          <a:prstGeom prst="rect">
            <a:avLst/>
          </a:prstGeom>
        </p:spPr>
      </p:pic>
      <p:sp>
        <p:nvSpPr>
          <p:cNvPr id="6" name="TextBox 5">
            <a:extLst>
              <a:ext uri="{FF2B5EF4-FFF2-40B4-BE49-F238E27FC236}">
                <a16:creationId xmlns:a16="http://schemas.microsoft.com/office/drawing/2014/main" id="{B8B70554-F6B1-D259-5C80-C694BCBB6CCC}"/>
              </a:ext>
            </a:extLst>
          </p:cNvPr>
          <p:cNvSpPr txBox="1"/>
          <p:nvPr/>
        </p:nvSpPr>
        <p:spPr>
          <a:xfrm>
            <a:off x="127128" y="3903578"/>
            <a:ext cx="795943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Capabilities that affect the ease of implementation include data governance, data migration, and data transformation capabilities.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 the data warehouse system in place, how easily can the organization optimize and reoptimize system performance as needs change?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Another consideration is user management. With more organizations implementing a zero-trust security policy because of expensive data breaches, implementing programs that manage and validate system users is mandatory.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notifications and reports are essential for organizations to correct errors and mitigate risks before minor issues become larger problems</a:t>
            </a:r>
          </a:p>
        </p:txBody>
      </p:sp>
      <p:pic>
        <p:nvPicPr>
          <p:cNvPr id="7" name="Picture 6">
            <a:extLst>
              <a:ext uri="{FF2B5EF4-FFF2-40B4-BE49-F238E27FC236}">
                <a16:creationId xmlns:a16="http://schemas.microsoft.com/office/drawing/2014/main" id="{08E0417F-42F3-22A8-D1DA-BE4668B718A5}"/>
              </a:ext>
            </a:extLst>
          </p:cNvPr>
          <p:cNvPicPr>
            <a:picLocks noChangeAspect="1"/>
          </p:cNvPicPr>
          <p:nvPr/>
        </p:nvPicPr>
        <p:blipFill>
          <a:blip r:embed="rId3"/>
          <a:stretch>
            <a:fillRect/>
          </a:stretch>
        </p:blipFill>
        <p:spPr>
          <a:xfrm>
            <a:off x="7979851" y="4525701"/>
            <a:ext cx="4085022" cy="2141959"/>
          </a:xfrm>
          <a:prstGeom prst="rect">
            <a:avLst/>
          </a:prstGeom>
        </p:spPr>
      </p:pic>
    </p:spTree>
    <p:extLst>
      <p:ext uri="{BB962C8B-B14F-4D97-AF65-F5344CB8AC3E}">
        <p14:creationId xmlns:p14="http://schemas.microsoft.com/office/powerpoint/2010/main" val="4093031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17B691-7D9E-F3F4-6C2B-C794A01E8716}"/>
              </a:ext>
            </a:extLst>
          </p:cNvPr>
          <p:cNvSpPr txBox="1"/>
          <p:nvPr/>
        </p:nvSpPr>
        <p:spPr>
          <a:xfrm>
            <a:off x="4719079" y="51844"/>
            <a:ext cx="7391898" cy="2644185"/>
          </a:xfrm>
          <a:prstGeom prst="rect">
            <a:avLst/>
          </a:prstGeom>
          <a:noFill/>
        </p:spPr>
        <p:txBody>
          <a:bodyPr wrap="square">
            <a:spAutoFit/>
          </a:bodyPr>
          <a:lstStyle/>
          <a:p>
            <a:pPr algn="l">
              <a:lnSpc>
                <a:spcPct val="150000"/>
              </a:lnSpc>
            </a:pPr>
            <a:r>
              <a:rPr lang="en-CA" sz="1400" b="1" i="0" u="sng" dirty="0">
                <a:solidFill>
                  <a:srgbClr val="333333"/>
                </a:solidFill>
                <a:effectLst/>
                <a:latin typeface="OpenSans"/>
              </a:rPr>
              <a:t>ease of use and skills.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Does your organization’s staff have the skills needed to implement a specific data warehousing vendor’s technology, and if not, how quickly and easily can they gain those skills?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Complex, large data warehouse deployments can require additional work from your implementation partner, so their expertise also greatly matters.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Finally, do the technology and engineering staff who architect, deploy, and administer front-end querying, reporting, and visualization tools have the skills needed to configure your new system quickly?</a:t>
            </a:r>
          </a:p>
        </p:txBody>
      </p:sp>
      <p:pic>
        <p:nvPicPr>
          <p:cNvPr id="4" name="Picture 3">
            <a:extLst>
              <a:ext uri="{FF2B5EF4-FFF2-40B4-BE49-F238E27FC236}">
                <a16:creationId xmlns:a16="http://schemas.microsoft.com/office/drawing/2014/main" id="{74405A9A-38FC-A0A1-95B9-327D10A5F0C5}"/>
              </a:ext>
            </a:extLst>
          </p:cNvPr>
          <p:cNvPicPr>
            <a:picLocks noChangeAspect="1"/>
          </p:cNvPicPr>
          <p:nvPr/>
        </p:nvPicPr>
        <p:blipFill>
          <a:blip r:embed="rId2"/>
          <a:stretch>
            <a:fillRect/>
          </a:stretch>
        </p:blipFill>
        <p:spPr>
          <a:xfrm>
            <a:off x="-1" y="306487"/>
            <a:ext cx="4800103" cy="2077897"/>
          </a:xfrm>
          <a:prstGeom prst="rect">
            <a:avLst/>
          </a:prstGeom>
        </p:spPr>
      </p:pic>
      <p:sp>
        <p:nvSpPr>
          <p:cNvPr id="6" name="TextBox 5">
            <a:extLst>
              <a:ext uri="{FF2B5EF4-FFF2-40B4-BE49-F238E27FC236}">
                <a16:creationId xmlns:a16="http://schemas.microsoft.com/office/drawing/2014/main" id="{EB361759-DC98-4818-1E74-3B9FCE5403FA}"/>
              </a:ext>
            </a:extLst>
          </p:cNvPr>
          <p:cNvSpPr txBox="1"/>
          <p:nvPr/>
        </p:nvSpPr>
        <p:spPr>
          <a:xfrm>
            <a:off x="89117" y="3490639"/>
            <a:ext cx="6985321"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Support is essential and can become frustrating and expensive if not well planned for.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might find that by using a single vendor, you can leverage one highly accountable, responsible source, potentially saving you time, money, and frustration.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You’ll also want to verify the availability of service level agreements for uptime, security, scalability, and other data warehouse system issues.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Validate the vendor’s support hours and channels, such as by phone, email, chat, or text.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Finally, does the vendor offer self-service solutions and an active rich user community?</a:t>
            </a:r>
          </a:p>
        </p:txBody>
      </p:sp>
      <p:pic>
        <p:nvPicPr>
          <p:cNvPr id="7" name="Picture 6">
            <a:extLst>
              <a:ext uri="{FF2B5EF4-FFF2-40B4-BE49-F238E27FC236}">
                <a16:creationId xmlns:a16="http://schemas.microsoft.com/office/drawing/2014/main" id="{947A52BF-374A-B7BA-7CCD-4325E4230CB4}"/>
              </a:ext>
            </a:extLst>
          </p:cNvPr>
          <p:cNvPicPr>
            <a:picLocks noChangeAspect="1"/>
          </p:cNvPicPr>
          <p:nvPr/>
        </p:nvPicPr>
        <p:blipFill>
          <a:blip r:embed="rId3"/>
          <a:stretch>
            <a:fillRect/>
          </a:stretch>
        </p:blipFill>
        <p:spPr>
          <a:xfrm>
            <a:off x="7074438" y="3429000"/>
            <a:ext cx="5117562" cy="2202924"/>
          </a:xfrm>
          <a:prstGeom prst="rect">
            <a:avLst/>
          </a:prstGeom>
        </p:spPr>
      </p:pic>
    </p:spTree>
    <p:extLst>
      <p:ext uri="{BB962C8B-B14F-4D97-AF65-F5344CB8AC3E}">
        <p14:creationId xmlns:p14="http://schemas.microsoft.com/office/powerpoint/2010/main" val="1540271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61F361-AF03-DCE3-EC0F-2B16D45C0E0E}"/>
              </a:ext>
            </a:extLst>
          </p:cNvPr>
          <p:cNvSpPr txBox="1"/>
          <p:nvPr/>
        </p:nvSpPr>
        <p:spPr>
          <a:xfrm>
            <a:off x="4390504" y="0"/>
            <a:ext cx="7801495"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After all this analysis, it’s time to evaluate and compare costs.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calculating costs for a data warehouse system, consider more than the initial costs.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Consider the total cost of ownership, or TCO, for running systems for several years. </a:t>
            </a:r>
          </a:p>
          <a:p>
            <a:pPr algn="l">
              <a:lnSpc>
                <a:spcPct val="150000"/>
              </a:lnSpc>
            </a:pPr>
            <a:r>
              <a:rPr lang="en-CA" sz="1400" b="1" i="0" dirty="0">
                <a:solidFill>
                  <a:srgbClr val="333333"/>
                </a:solidFill>
                <a:effectLst/>
                <a:latin typeface="OpenSans"/>
              </a:rPr>
              <a:t>TCO includes: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Infrastructure such as compute and storage costs – whether on-premises or on cloud;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Software licensing, or in case of cloud offerings, their subscription or usage costs;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migration and integration costs for moving data into the warehouse and pruning and purging as required;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Administration costs for personnel to manage the systems and to train them; and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Recurring support and maintenance costs paid to the warehousing vendor or implementation </a:t>
            </a:r>
          </a:p>
          <a:p>
            <a:pPr algn="l">
              <a:lnSpc>
                <a:spcPct val="150000"/>
              </a:lnSpc>
            </a:pPr>
            <a:r>
              <a:rPr lang="en-CA" sz="1400" b="0" i="0" dirty="0">
                <a:solidFill>
                  <a:srgbClr val="333333"/>
                </a:solidFill>
                <a:effectLst/>
                <a:latin typeface="OpenSans"/>
              </a:rPr>
              <a:t>partner</a:t>
            </a:r>
          </a:p>
        </p:txBody>
      </p:sp>
      <p:pic>
        <p:nvPicPr>
          <p:cNvPr id="4" name="Picture 3">
            <a:extLst>
              <a:ext uri="{FF2B5EF4-FFF2-40B4-BE49-F238E27FC236}">
                <a16:creationId xmlns:a16="http://schemas.microsoft.com/office/drawing/2014/main" id="{08D1A23C-47A2-525A-C493-539CB7A40E72}"/>
              </a:ext>
            </a:extLst>
          </p:cNvPr>
          <p:cNvPicPr>
            <a:picLocks noChangeAspect="1"/>
          </p:cNvPicPr>
          <p:nvPr/>
        </p:nvPicPr>
        <p:blipFill>
          <a:blip r:embed="rId2"/>
          <a:stretch>
            <a:fillRect/>
          </a:stretch>
        </p:blipFill>
        <p:spPr>
          <a:xfrm>
            <a:off x="0" y="682100"/>
            <a:ext cx="4390504" cy="1841179"/>
          </a:xfrm>
          <a:prstGeom prst="rect">
            <a:avLst/>
          </a:prstGeom>
        </p:spPr>
      </p:pic>
      <p:pic>
        <p:nvPicPr>
          <p:cNvPr id="5" name="Picture 4">
            <a:extLst>
              <a:ext uri="{FF2B5EF4-FFF2-40B4-BE49-F238E27FC236}">
                <a16:creationId xmlns:a16="http://schemas.microsoft.com/office/drawing/2014/main" id="{06ADAC53-7675-900C-56A8-657389183067}"/>
              </a:ext>
            </a:extLst>
          </p:cNvPr>
          <p:cNvPicPr>
            <a:picLocks noChangeAspect="1"/>
          </p:cNvPicPr>
          <p:nvPr/>
        </p:nvPicPr>
        <p:blipFill>
          <a:blip r:embed="rId3"/>
          <a:stretch>
            <a:fillRect/>
          </a:stretch>
        </p:blipFill>
        <p:spPr>
          <a:xfrm>
            <a:off x="2601650" y="3613683"/>
            <a:ext cx="6744960" cy="3161172"/>
          </a:xfrm>
          <a:prstGeom prst="rect">
            <a:avLst/>
          </a:prstGeom>
        </p:spPr>
      </p:pic>
    </p:spTree>
    <p:extLst>
      <p:ext uri="{BB962C8B-B14F-4D97-AF65-F5344CB8AC3E}">
        <p14:creationId xmlns:p14="http://schemas.microsoft.com/office/powerpoint/2010/main" val="1437681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85BEB2-EAE9-45BB-0415-33313DA984A9}"/>
              </a:ext>
            </a:extLst>
          </p:cNvPr>
          <p:cNvSpPr txBox="1"/>
          <p:nvPr/>
        </p:nvSpPr>
        <p:spPr>
          <a:xfrm>
            <a:off x="4085863" y="138896"/>
            <a:ext cx="2163093" cy="369332"/>
          </a:xfrm>
          <a:prstGeom prst="rect">
            <a:avLst/>
          </a:prstGeom>
          <a:noFill/>
        </p:spPr>
        <p:txBody>
          <a:bodyPr wrap="none" rtlCol="0">
            <a:spAutoFit/>
          </a:bodyPr>
          <a:lstStyle/>
          <a:p>
            <a:r>
              <a:rPr lang="en-US" b="1" u="sng" dirty="0"/>
              <a:t>IBM DB2 Warehouse</a:t>
            </a:r>
          </a:p>
        </p:txBody>
      </p:sp>
      <p:sp>
        <p:nvSpPr>
          <p:cNvPr id="4" name="TextBox 3">
            <a:extLst>
              <a:ext uri="{FF2B5EF4-FFF2-40B4-BE49-F238E27FC236}">
                <a16:creationId xmlns:a16="http://schemas.microsoft.com/office/drawing/2014/main" id="{ABE1AAA6-ABE1-A301-2CB3-3036FA4A20C4}"/>
              </a:ext>
            </a:extLst>
          </p:cNvPr>
          <p:cNvSpPr txBox="1"/>
          <p:nvPr/>
        </p:nvSpPr>
        <p:spPr>
          <a:xfrm>
            <a:off x="104173" y="709525"/>
            <a:ext cx="6728748" cy="5229509"/>
          </a:xfrm>
          <a:prstGeom prst="rect">
            <a:avLst/>
          </a:prstGeom>
          <a:noFill/>
        </p:spPr>
        <p:txBody>
          <a:bodyPr wrap="square">
            <a:spAutoFit/>
          </a:bodyPr>
          <a:lstStyle/>
          <a:p>
            <a:pPr marL="342900" indent="-342900" algn="l">
              <a:lnSpc>
                <a:spcPct val="150000"/>
              </a:lnSpc>
              <a:buFont typeface="+mj-lt"/>
              <a:buAutoNum type="arabicPeriod"/>
            </a:pPr>
            <a:r>
              <a:rPr lang="en-CA" sz="1400" b="0" i="0" dirty="0">
                <a:solidFill>
                  <a:srgbClr val="333333"/>
                </a:solidFill>
                <a:effectLst/>
                <a:latin typeface="OpenSans"/>
              </a:rPr>
              <a:t>IBM Db2 Warehouse is a complete data warehouse solution that offers a high level of control over your data and applications. </a:t>
            </a:r>
          </a:p>
          <a:p>
            <a:pPr marL="342900" indent="-342900" algn="l">
              <a:lnSpc>
                <a:spcPct val="150000"/>
              </a:lnSpc>
              <a:buFont typeface="+mj-lt"/>
              <a:buAutoNum type="arabicPeriod"/>
            </a:pPr>
            <a:r>
              <a:rPr lang="en-CA" sz="1400" b="0" i="0" dirty="0">
                <a:solidFill>
                  <a:srgbClr val="333333"/>
                </a:solidFill>
                <a:effectLst/>
                <a:latin typeface="OpenSans"/>
              </a:rPr>
              <a:t>Db2 Warehouse is easy to deploy </a:t>
            </a:r>
            <a:r>
              <a:rPr lang="en-CA" sz="1400" b="1" i="0" u="sng" dirty="0">
                <a:solidFill>
                  <a:srgbClr val="333333"/>
                </a:solidFill>
                <a:effectLst/>
                <a:latin typeface="OpenSans"/>
              </a:rPr>
              <a:t>within containerized environments such as Docker</a:t>
            </a:r>
            <a:r>
              <a:rPr lang="en-CA" sz="1400" b="0" i="0" dirty="0">
                <a:solidFill>
                  <a:srgbClr val="333333"/>
                </a:solidFill>
                <a:effectLst/>
                <a:latin typeface="OpenSans"/>
              </a:rPr>
              <a:t>. </a:t>
            </a:r>
          </a:p>
          <a:p>
            <a:pPr marL="342900" indent="-342900">
              <a:lnSpc>
                <a:spcPct val="150000"/>
              </a:lnSpc>
              <a:buFont typeface="+mj-lt"/>
              <a:buAutoNum type="arabicPeriod"/>
            </a:pPr>
            <a:r>
              <a:rPr lang="en-CA" sz="1400" b="0" i="0" dirty="0">
                <a:solidFill>
                  <a:srgbClr val="333333"/>
                </a:solidFill>
                <a:effectLst/>
                <a:latin typeface="OpenSans"/>
              </a:rPr>
              <a:t>Db2 Warehouse is a highly flexible data warehouse </a:t>
            </a:r>
            <a:r>
              <a:rPr lang="en-CA" sz="1400" b="1" i="0" u="sng" dirty="0">
                <a:solidFill>
                  <a:srgbClr val="333333"/>
                </a:solidFill>
                <a:effectLst/>
                <a:latin typeface="OpenSans"/>
              </a:rPr>
              <a:t>for client-managed, on-premises, cloud, and hybrid environments</a:t>
            </a:r>
            <a:r>
              <a:rPr lang="en-CA" sz="1400" b="0" i="0" dirty="0">
                <a:solidFill>
                  <a:srgbClr val="333333"/>
                </a:solidFill>
                <a:effectLst/>
                <a:latin typeface="OpenSans"/>
              </a:rPr>
              <a:t>, that </a:t>
            </a:r>
            <a:r>
              <a:rPr lang="en-CA" sz="1400" b="0" i="0" u="sng" dirty="0">
                <a:solidFill>
                  <a:srgbClr val="333333"/>
                </a:solidFill>
                <a:effectLst/>
                <a:latin typeface="OpenSans"/>
              </a:rPr>
              <a:t>scales automatically </a:t>
            </a:r>
            <a:r>
              <a:rPr lang="en-CA" sz="1400" b="0" i="0" dirty="0">
                <a:solidFill>
                  <a:srgbClr val="333333"/>
                </a:solidFill>
                <a:effectLst/>
                <a:latin typeface="OpenSans"/>
              </a:rPr>
              <a:t>with </a:t>
            </a:r>
            <a:r>
              <a:rPr lang="en-CA" sz="1400" u="sng" dirty="0">
                <a:solidFill>
                  <a:srgbClr val="333333"/>
                </a:solidFill>
                <a:latin typeface="OpenSans"/>
              </a:rPr>
              <a:t>Massively Parallel Processing, known as </a:t>
            </a:r>
            <a:r>
              <a:rPr lang="en-CA" sz="1400" b="1" u="sng" dirty="0">
                <a:solidFill>
                  <a:srgbClr val="333333"/>
                </a:solidFill>
                <a:latin typeface="OpenSans"/>
              </a:rPr>
              <a:t>MPP,</a:t>
            </a:r>
            <a:r>
              <a:rPr lang="en-CA" sz="1400" u="sng" dirty="0">
                <a:solidFill>
                  <a:srgbClr val="333333"/>
                </a:solidFill>
                <a:latin typeface="OpenSans"/>
              </a:rPr>
              <a:t> </a:t>
            </a:r>
            <a:r>
              <a:rPr lang="en-CA" sz="1400" b="0" i="0" dirty="0">
                <a:solidFill>
                  <a:srgbClr val="333333"/>
                </a:solidFill>
                <a:effectLst/>
                <a:latin typeface="OpenSans"/>
              </a:rPr>
              <a:t>to support containerized deployments. </a:t>
            </a:r>
          </a:p>
          <a:p>
            <a:pPr marL="342900" indent="-342900" algn="l">
              <a:lnSpc>
                <a:spcPct val="150000"/>
              </a:lnSpc>
              <a:buFont typeface="+mj-lt"/>
              <a:buAutoNum type="arabicPeriod"/>
            </a:pPr>
            <a:r>
              <a:rPr lang="en-CA" sz="1400" b="0" i="0" dirty="0">
                <a:solidFill>
                  <a:srgbClr val="333333"/>
                </a:solidFill>
                <a:effectLst/>
                <a:latin typeface="OpenSans"/>
              </a:rPr>
              <a:t>Db2 Warehouse comes pre-packaged with </a:t>
            </a:r>
            <a:r>
              <a:rPr lang="en-CA" sz="1400" b="1" i="0" dirty="0">
                <a:solidFill>
                  <a:srgbClr val="333333"/>
                </a:solidFill>
                <a:effectLst/>
                <a:latin typeface="OpenSans"/>
              </a:rPr>
              <a:t>access to machine learning algorithms </a:t>
            </a:r>
            <a:r>
              <a:rPr lang="en-CA" sz="1400" b="0" i="0" dirty="0">
                <a:solidFill>
                  <a:srgbClr val="333333"/>
                </a:solidFill>
                <a:effectLst/>
                <a:latin typeface="OpenSans"/>
              </a:rPr>
              <a:t>and utilizes in-database business analytics for speed. </a:t>
            </a:r>
          </a:p>
          <a:p>
            <a:pPr marL="342900" indent="-342900" algn="l">
              <a:lnSpc>
                <a:spcPct val="150000"/>
              </a:lnSpc>
              <a:buFont typeface="+mj-lt"/>
              <a:buAutoNum type="arabicPeriod"/>
            </a:pPr>
            <a:r>
              <a:rPr lang="en-CA" sz="1400" b="0" i="0" dirty="0">
                <a:solidFill>
                  <a:srgbClr val="333333"/>
                </a:solidFill>
                <a:effectLst/>
                <a:latin typeface="OpenSans"/>
              </a:rPr>
              <a:t>Db2 Warehouse enables you to </a:t>
            </a:r>
            <a:r>
              <a:rPr lang="en-CA" sz="1400" b="1" i="0" dirty="0">
                <a:solidFill>
                  <a:srgbClr val="333333"/>
                </a:solidFill>
                <a:effectLst/>
                <a:latin typeface="OpenSans"/>
              </a:rPr>
              <a:t>automatically generate data schemas</a:t>
            </a:r>
            <a:r>
              <a:rPr lang="en-CA" sz="1400" b="0" i="0" dirty="0">
                <a:solidFill>
                  <a:srgbClr val="333333"/>
                </a:solidFill>
                <a:effectLst/>
                <a:latin typeface="OpenSans"/>
              </a:rPr>
              <a:t>, and </a:t>
            </a:r>
            <a:r>
              <a:rPr lang="en-CA" sz="1400" b="0" i="0" u="sng" dirty="0">
                <a:solidFill>
                  <a:srgbClr val="333333"/>
                </a:solidFill>
                <a:effectLst/>
                <a:latin typeface="OpenSans"/>
              </a:rPr>
              <a:t>seamlessly transform and load unstructured data sources into a structured format </a:t>
            </a:r>
            <a:r>
              <a:rPr lang="en-CA" sz="1400" b="0" i="0" dirty="0">
                <a:solidFill>
                  <a:srgbClr val="333333"/>
                </a:solidFill>
                <a:effectLst/>
                <a:latin typeface="OpenSans"/>
              </a:rPr>
              <a:t>for analysis. </a:t>
            </a:r>
          </a:p>
          <a:p>
            <a:pPr marL="342900" indent="-342900" algn="l">
              <a:lnSpc>
                <a:spcPct val="150000"/>
              </a:lnSpc>
              <a:buFont typeface="+mj-lt"/>
              <a:buAutoNum type="arabicPeriod"/>
            </a:pPr>
            <a:r>
              <a:rPr lang="en-CA" sz="1400" b="0" i="0" dirty="0">
                <a:solidFill>
                  <a:srgbClr val="333333"/>
                </a:solidFill>
                <a:effectLst/>
                <a:latin typeface="OpenSans"/>
              </a:rPr>
              <a:t>Db2 Warehouse </a:t>
            </a:r>
            <a:r>
              <a:rPr lang="en-CA" sz="1400" b="1" i="0" dirty="0">
                <a:solidFill>
                  <a:srgbClr val="333333"/>
                </a:solidFill>
                <a:effectLst/>
                <a:latin typeface="OpenSans"/>
              </a:rPr>
              <a:t>speeds queries using BLU Acceleration</a:t>
            </a:r>
            <a:r>
              <a:rPr lang="en-CA" sz="1400" b="0" i="0" dirty="0">
                <a:solidFill>
                  <a:srgbClr val="333333"/>
                </a:solidFill>
                <a:effectLst/>
                <a:latin typeface="OpenSans"/>
              </a:rPr>
              <a:t>, which includes </a:t>
            </a:r>
            <a:r>
              <a:rPr lang="en-CA" sz="1400" b="0" i="0" u="sng" dirty="0">
                <a:solidFill>
                  <a:srgbClr val="333333"/>
                </a:solidFill>
                <a:effectLst/>
                <a:latin typeface="OpenSans"/>
              </a:rPr>
              <a:t>in-memory SQL columnar processing</a:t>
            </a:r>
            <a:r>
              <a:rPr lang="en-CA" sz="1400" b="0" i="0" dirty="0">
                <a:solidFill>
                  <a:srgbClr val="333333"/>
                </a:solidFill>
                <a:effectLst/>
                <a:latin typeface="OpenSans"/>
              </a:rPr>
              <a:t>, d</a:t>
            </a:r>
            <a:r>
              <a:rPr lang="en-CA" sz="1400" b="0" i="0" u="sng" dirty="0">
                <a:solidFill>
                  <a:srgbClr val="333333"/>
                </a:solidFill>
                <a:effectLst/>
                <a:latin typeface="OpenSans"/>
              </a:rPr>
              <a:t>ata-skippin</a:t>
            </a:r>
            <a:r>
              <a:rPr lang="en-CA" sz="1400" b="0" i="0" dirty="0">
                <a:solidFill>
                  <a:srgbClr val="333333"/>
                </a:solidFill>
                <a:effectLst/>
                <a:latin typeface="OpenSans"/>
              </a:rPr>
              <a:t>g; and, as mentioned before, a </a:t>
            </a:r>
            <a:r>
              <a:rPr lang="en-CA" sz="1400" b="0" i="0" u="sng" dirty="0">
                <a:solidFill>
                  <a:srgbClr val="333333"/>
                </a:solidFill>
                <a:effectLst/>
                <a:latin typeface="OpenSans"/>
              </a:rPr>
              <a:t>Massively Parallel Processor </a:t>
            </a:r>
            <a:r>
              <a:rPr lang="en-CA" sz="1400" b="0" i="0" dirty="0">
                <a:solidFill>
                  <a:srgbClr val="333333"/>
                </a:solidFill>
                <a:effectLst/>
                <a:latin typeface="OpenSans"/>
              </a:rPr>
              <a:t>cluster architecture that speeds complex queries. </a:t>
            </a:r>
          </a:p>
          <a:p>
            <a:pPr marL="342900" indent="-342900" algn="l">
              <a:lnSpc>
                <a:spcPct val="150000"/>
              </a:lnSpc>
              <a:buFont typeface="+mj-lt"/>
              <a:buAutoNum type="arabicPeriod"/>
            </a:pPr>
            <a:r>
              <a:rPr lang="en-CA" sz="1400" b="0" i="0" dirty="0">
                <a:solidFill>
                  <a:srgbClr val="333333"/>
                </a:solidFill>
                <a:effectLst/>
                <a:latin typeface="OpenSans"/>
              </a:rPr>
              <a:t>Db2 Warehouse supports your </a:t>
            </a:r>
            <a:r>
              <a:rPr lang="en-CA" sz="1400" b="1" i="0" dirty="0">
                <a:solidFill>
                  <a:srgbClr val="333333"/>
                </a:solidFill>
                <a:effectLst/>
                <a:latin typeface="OpenSans"/>
              </a:rPr>
              <a:t>AI analytics needs</a:t>
            </a:r>
          </a:p>
        </p:txBody>
      </p:sp>
      <p:pic>
        <p:nvPicPr>
          <p:cNvPr id="5" name="Picture 4">
            <a:extLst>
              <a:ext uri="{FF2B5EF4-FFF2-40B4-BE49-F238E27FC236}">
                <a16:creationId xmlns:a16="http://schemas.microsoft.com/office/drawing/2014/main" id="{4D380DAA-0F3B-3932-875D-769B70AEAC6A}"/>
              </a:ext>
            </a:extLst>
          </p:cNvPr>
          <p:cNvPicPr>
            <a:picLocks noChangeAspect="1"/>
          </p:cNvPicPr>
          <p:nvPr/>
        </p:nvPicPr>
        <p:blipFill>
          <a:blip r:embed="rId2"/>
          <a:stretch>
            <a:fillRect/>
          </a:stretch>
        </p:blipFill>
        <p:spPr>
          <a:xfrm>
            <a:off x="7650867" y="1902314"/>
            <a:ext cx="4521200" cy="2514600"/>
          </a:xfrm>
          <a:prstGeom prst="rect">
            <a:avLst/>
          </a:prstGeom>
        </p:spPr>
      </p:pic>
      <p:pic>
        <p:nvPicPr>
          <p:cNvPr id="6" name="Picture 5">
            <a:extLst>
              <a:ext uri="{FF2B5EF4-FFF2-40B4-BE49-F238E27FC236}">
                <a16:creationId xmlns:a16="http://schemas.microsoft.com/office/drawing/2014/main" id="{869C1DA7-6B7A-3F48-8EE6-7EA16B192D31}"/>
              </a:ext>
            </a:extLst>
          </p:cNvPr>
          <p:cNvPicPr>
            <a:picLocks noChangeAspect="1"/>
          </p:cNvPicPr>
          <p:nvPr/>
        </p:nvPicPr>
        <p:blipFill>
          <a:blip r:embed="rId3"/>
          <a:stretch>
            <a:fillRect/>
          </a:stretch>
        </p:blipFill>
        <p:spPr>
          <a:xfrm>
            <a:off x="7013294" y="78749"/>
            <a:ext cx="4978400" cy="2413000"/>
          </a:xfrm>
          <a:prstGeom prst="rect">
            <a:avLst/>
          </a:prstGeom>
        </p:spPr>
      </p:pic>
      <p:pic>
        <p:nvPicPr>
          <p:cNvPr id="7" name="Picture 6">
            <a:extLst>
              <a:ext uri="{FF2B5EF4-FFF2-40B4-BE49-F238E27FC236}">
                <a16:creationId xmlns:a16="http://schemas.microsoft.com/office/drawing/2014/main" id="{546D42C6-985E-E7C7-0D16-268857CF0994}"/>
              </a:ext>
            </a:extLst>
          </p:cNvPr>
          <p:cNvPicPr>
            <a:picLocks noChangeAspect="1"/>
          </p:cNvPicPr>
          <p:nvPr/>
        </p:nvPicPr>
        <p:blipFill>
          <a:blip r:embed="rId4"/>
          <a:stretch>
            <a:fillRect/>
          </a:stretch>
        </p:blipFill>
        <p:spPr>
          <a:xfrm>
            <a:off x="8232494" y="4651644"/>
            <a:ext cx="3759200" cy="1739900"/>
          </a:xfrm>
          <a:prstGeom prst="rect">
            <a:avLst/>
          </a:prstGeom>
        </p:spPr>
      </p:pic>
    </p:spTree>
    <p:extLst>
      <p:ext uri="{BB962C8B-B14F-4D97-AF65-F5344CB8AC3E}">
        <p14:creationId xmlns:p14="http://schemas.microsoft.com/office/powerpoint/2010/main" val="19806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03A56C-D226-9AEC-6142-B479A70A87C1}"/>
              </a:ext>
            </a:extLst>
          </p:cNvPr>
          <p:cNvSpPr txBox="1"/>
          <p:nvPr/>
        </p:nvSpPr>
        <p:spPr>
          <a:xfrm>
            <a:off x="0" y="5183311"/>
            <a:ext cx="12041528" cy="1674689"/>
          </a:xfrm>
          <a:prstGeom prst="rect">
            <a:avLst/>
          </a:prstGeom>
          <a:noFill/>
        </p:spPr>
        <p:txBody>
          <a:bodyPr wrap="square">
            <a:spAutoFit/>
          </a:bodyPr>
          <a:lstStyle/>
          <a:p>
            <a:pPr algn="l">
              <a:lnSpc>
                <a:spcPct val="150000"/>
              </a:lnSpc>
            </a:pPr>
            <a:r>
              <a:rPr lang="en-CA" sz="1400" b="0" i="0" dirty="0">
                <a:solidFill>
                  <a:srgbClr val="333333"/>
                </a:solidFill>
                <a:effectLst/>
                <a:latin typeface="OpenSans"/>
              </a:rPr>
              <a:t>Db2 Warehouse comes with dashboards for monitoring performance and reporting issues. Some examples of included widgets are: </a:t>
            </a:r>
          </a:p>
          <a:p>
            <a:pPr marL="342900" indent="-342900" algn="l">
              <a:lnSpc>
                <a:spcPct val="150000"/>
              </a:lnSpc>
              <a:buFont typeface="Arial" panose="020B0604020202020204" pitchFamily="34" charset="0"/>
              <a:buChar char="•"/>
            </a:pPr>
            <a:r>
              <a:rPr lang="en-CA" sz="1400" b="0" i="0" dirty="0">
                <a:solidFill>
                  <a:srgbClr val="333333"/>
                </a:solidFill>
                <a:effectLst/>
                <a:latin typeface="OpenSans"/>
              </a:rPr>
              <a:t>Hardware and software issue counts, database alerts, and the amount of allotted storage used. </a:t>
            </a:r>
          </a:p>
          <a:p>
            <a:pPr marL="342900" indent="-342900" algn="l">
              <a:lnSpc>
                <a:spcPct val="150000"/>
              </a:lnSpc>
              <a:buFont typeface="Arial" panose="020B0604020202020204" pitchFamily="34" charset="0"/>
              <a:buChar char="•"/>
            </a:pPr>
            <a:r>
              <a:rPr lang="en-CA" sz="1400" b="0" i="0" dirty="0">
                <a:solidFill>
                  <a:srgbClr val="333333"/>
                </a:solidFill>
                <a:effectLst/>
                <a:latin typeface="OpenSans"/>
              </a:rPr>
              <a:t>You can also view a breakdown of how much time is spent in different states, such as waiting for locks and time to execute SQL queries, and a table of details regarding any database alert events. </a:t>
            </a:r>
          </a:p>
          <a:p>
            <a:pPr marL="342900" indent="-342900" algn="l">
              <a:lnSpc>
                <a:spcPct val="150000"/>
              </a:lnSpc>
              <a:buFont typeface="Arial" panose="020B0604020202020204" pitchFamily="34" charset="0"/>
              <a:buChar char="•"/>
            </a:pPr>
            <a:r>
              <a:rPr lang="en-CA" sz="1400" b="0" i="0" dirty="0">
                <a:solidFill>
                  <a:srgbClr val="333333"/>
                </a:solidFill>
                <a:effectLst/>
                <a:latin typeface="OpenSans"/>
              </a:rPr>
              <a:t>There are many other widgets available, such as system and data server CPU utilization history, and others</a:t>
            </a:r>
          </a:p>
        </p:txBody>
      </p:sp>
      <p:pic>
        <p:nvPicPr>
          <p:cNvPr id="4" name="Picture 3">
            <a:extLst>
              <a:ext uri="{FF2B5EF4-FFF2-40B4-BE49-F238E27FC236}">
                <a16:creationId xmlns:a16="http://schemas.microsoft.com/office/drawing/2014/main" id="{F1FDC7BB-FB20-04F8-4A59-5BFBEF5C0EA2}"/>
              </a:ext>
            </a:extLst>
          </p:cNvPr>
          <p:cNvPicPr>
            <a:picLocks noChangeAspect="1"/>
          </p:cNvPicPr>
          <p:nvPr/>
        </p:nvPicPr>
        <p:blipFill>
          <a:blip r:embed="rId2"/>
          <a:stretch>
            <a:fillRect/>
          </a:stretch>
        </p:blipFill>
        <p:spPr>
          <a:xfrm>
            <a:off x="462988" y="0"/>
            <a:ext cx="10347765" cy="5277519"/>
          </a:xfrm>
          <a:prstGeom prst="rect">
            <a:avLst/>
          </a:prstGeom>
        </p:spPr>
      </p:pic>
    </p:spTree>
    <p:extLst>
      <p:ext uri="{BB962C8B-B14F-4D97-AF65-F5344CB8AC3E}">
        <p14:creationId xmlns:p14="http://schemas.microsoft.com/office/powerpoint/2010/main" val="2904524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B3404-786B-5308-F375-DE04AFF7DF70}"/>
              </a:ext>
            </a:extLst>
          </p:cNvPr>
          <p:cNvPicPr>
            <a:picLocks noChangeAspect="1"/>
          </p:cNvPicPr>
          <p:nvPr/>
        </p:nvPicPr>
        <p:blipFill>
          <a:blip r:embed="rId2"/>
          <a:stretch>
            <a:fillRect/>
          </a:stretch>
        </p:blipFill>
        <p:spPr>
          <a:xfrm>
            <a:off x="644267" y="405115"/>
            <a:ext cx="11211412" cy="6027640"/>
          </a:xfrm>
          <a:prstGeom prst="rect">
            <a:avLst/>
          </a:prstGeom>
        </p:spPr>
      </p:pic>
    </p:spTree>
    <p:extLst>
      <p:ext uri="{BB962C8B-B14F-4D97-AF65-F5344CB8AC3E}">
        <p14:creationId xmlns:p14="http://schemas.microsoft.com/office/powerpoint/2010/main" val="428534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3C3711-AE0D-ED41-AB46-400AC272A750}"/>
              </a:ext>
            </a:extLst>
          </p:cNvPr>
          <p:cNvPicPr>
            <a:picLocks noChangeAspect="1"/>
          </p:cNvPicPr>
          <p:nvPr/>
        </p:nvPicPr>
        <p:blipFill>
          <a:blip r:embed="rId2"/>
          <a:stretch>
            <a:fillRect/>
          </a:stretch>
        </p:blipFill>
        <p:spPr>
          <a:xfrm>
            <a:off x="0" y="86971"/>
            <a:ext cx="5437300" cy="2204816"/>
          </a:xfrm>
          <a:prstGeom prst="rect">
            <a:avLst/>
          </a:prstGeom>
        </p:spPr>
      </p:pic>
      <p:pic>
        <p:nvPicPr>
          <p:cNvPr id="3" name="Picture 2">
            <a:extLst>
              <a:ext uri="{FF2B5EF4-FFF2-40B4-BE49-F238E27FC236}">
                <a16:creationId xmlns:a16="http://schemas.microsoft.com/office/drawing/2014/main" id="{CC6C8E35-BC26-7B7C-08E3-C5DE8BB611DC}"/>
              </a:ext>
            </a:extLst>
          </p:cNvPr>
          <p:cNvPicPr>
            <a:picLocks noChangeAspect="1"/>
          </p:cNvPicPr>
          <p:nvPr/>
        </p:nvPicPr>
        <p:blipFill>
          <a:blip r:embed="rId3"/>
          <a:stretch>
            <a:fillRect/>
          </a:stretch>
        </p:blipFill>
        <p:spPr>
          <a:xfrm>
            <a:off x="5755833" y="86970"/>
            <a:ext cx="4823428" cy="2232465"/>
          </a:xfrm>
          <a:prstGeom prst="rect">
            <a:avLst/>
          </a:prstGeom>
        </p:spPr>
      </p:pic>
      <p:sp>
        <p:nvSpPr>
          <p:cNvPr id="5" name="TextBox 4">
            <a:extLst>
              <a:ext uri="{FF2B5EF4-FFF2-40B4-BE49-F238E27FC236}">
                <a16:creationId xmlns:a16="http://schemas.microsoft.com/office/drawing/2014/main" id="{787AC217-7263-9B33-281A-1031F5727411}"/>
              </a:ext>
            </a:extLst>
          </p:cNvPr>
          <p:cNvSpPr txBox="1"/>
          <p:nvPr/>
        </p:nvSpPr>
        <p:spPr>
          <a:xfrm>
            <a:off x="8113853" y="3429000"/>
            <a:ext cx="3775553"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IBM Db2 Warehouse, with its integrated Apache Spark cluster, can be partitioned and deployed across a cluster of machines.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submit Apache Spark jobs through stored procedures to run against Db2 Warehouse, extending your analytical reach</a:t>
            </a:r>
          </a:p>
        </p:txBody>
      </p:sp>
      <p:pic>
        <p:nvPicPr>
          <p:cNvPr id="6" name="Picture 5">
            <a:extLst>
              <a:ext uri="{FF2B5EF4-FFF2-40B4-BE49-F238E27FC236}">
                <a16:creationId xmlns:a16="http://schemas.microsoft.com/office/drawing/2014/main" id="{AADA8DB1-DC70-CF48-6CBC-950CFDEDABAC}"/>
              </a:ext>
            </a:extLst>
          </p:cNvPr>
          <p:cNvPicPr>
            <a:picLocks noChangeAspect="1"/>
          </p:cNvPicPr>
          <p:nvPr/>
        </p:nvPicPr>
        <p:blipFill>
          <a:blip r:embed="rId4"/>
          <a:stretch>
            <a:fillRect/>
          </a:stretch>
        </p:blipFill>
        <p:spPr>
          <a:xfrm>
            <a:off x="0" y="2754775"/>
            <a:ext cx="7783825" cy="4016254"/>
          </a:xfrm>
          <a:prstGeom prst="rect">
            <a:avLst/>
          </a:prstGeom>
        </p:spPr>
      </p:pic>
    </p:spTree>
    <p:extLst>
      <p:ext uri="{BB962C8B-B14F-4D97-AF65-F5344CB8AC3E}">
        <p14:creationId xmlns:p14="http://schemas.microsoft.com/office/powerpoint/2010/main" val="4059598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FF4541-6019-4303-9CAB-BC251FD943BD}"/>
              </a:ext>
            </a:extLst>
          </p:cNvPr>
          <p:cNvSpPr txBox="1"/>
          <p:nvPr/>
        </p:nvSpPr>
        <p:spPr>
          <a:xfrm>
            <a:off x="4942389" y="792026"/>
            <a:ext cx="7388507"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use R Studio to analyze, wrangle, model, and visualize your data with Db2 Warehouse.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you can create your own Docker image that contains RStudio and all the packages and drivers you need to connect to Db2 Warehouse.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even develop applications that run R code, integrated with Db2 through a REST API.</a:t>
            </a:r>
          </a:p>
        </p:txBody>
      </p:sp>
      <p:pic>
        <p:nvPicPr>
          <p:cNvPr id="4" name="Picture 3">
            <a:extLst>
              <a:ext uri="{FF2B5EF4-FFF2-40B4-BE49-F238E27FC236}">
                <a16:creationId xmlns:a16="http://schemas.microsoft.com/office/drawing/2014/main" id="{A674C3D6-6081-0B17-D6C7-D12A14093F87}"/>
              </a:ext>
            </a:extLst>
          </p:cNvPr>
          <p:cNvPicPr>
            <a:picLocks noChangeAspect="1"/>
          </p:cNvPicPr>
          <p:nvPr/>
        </p:nvPicPr>
        <p:blipFill>
          <a:blip r:embed="rId2"/>
          <a:stretch>
            <a:fillRect/>
          </a:stretch>
        </p:blipFill>
        <p:spPr>
          <a:xfrm>
            <a:off x="460736" y="275310"/>
            <a:ext cx="4342757" cy="2384957"/>
          </a:xfrm>
          <a:prstGeom prst="rect">
            <a:avLst/>
          </a:prstGeom>
        </p:spPr>
      </p:pic>
      <p:sp>
        <p:nvSpPr>
          <p:cNvPr id="6" name="TextBox 5">
            <a:extLst>
              <a:ext uri="{FF2B5EF4-FFF2-40B4-BE49-F238E27FC236}">
                <a16:creationId xmlns:a16="http://schemas.microsoft.com/office/drawing/2014/main" id="{C63937E2-F33E-5DCD-3F3D-B20B8591AB1A}"/>
              </a:ext>
            </a:extLst>
          </p:cNvPr>
          <p:cNvSpPr txBox="1"/>
          <p:nvPr/>
        </p:nvSpPr>
        <p:spPr>
          <a:xfrm>
            <a:off x="8113853" y="3429000"/>
            <a:ext cx="3721260"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Db2 Warehouse also has a range of commonly used open source drivers available on GitHub in the “IBM DB” repository.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under “popular repositories,” you can find the “python-</a:t>
            </a:r>
            <a:r>
              <a:rPr lang="en-CA" sz="1400" b="0" i="0" dirty="0" err="1">
                <a:solidFill>
                  <a:srgbClr val="333333"/>
                </a:solidFill>
                <a:effectLst/>
                <a:latin typeface="OpenSans"/>
              </a:rPr>
              <a:t>ibmdb</a:t>
            </a:r>
            <a:r>
              <a:rPr lang="en-CA" sz="1400" b="0" i="0" dirty="0">
                <a:solidFill>
                  <a:srgbClr val="333333"/>
                </a:solidFill>
                <a:effectLst/>
                <a:latin typeface="OpenSans"/>
              </a:rPr>
              <a:t>” package, which provides a Python interface for connecting to IBM DB2. </a:t>
            </a:r>
          </a:p>
        </p:txBody>
      </p:sp>
      <p:pic>
        <p:nvPicPr>
          <p:cNvPr id="8" name="Picture 7" descr="A screenshot of a computer&#10;&#10;Description automatically generated with medium confidence">
            <a:extLst>
              <a:ext uri="{FF2B5EF4-FFF2-40B4-BE49-F238E27FC236}">
                <a16:creationId xmlns:a16="http://schemas.microsoft.com/office/drawing/2014/main" id="{61107EA2-0A28-55B6-B101-20E3FEF94437}"/>
              </a:ext>
            </a:extLst>
          </p:cNvPr>
          <p:cNvPicPr>
            <a:picLocks noChangeAspect="1"/>
          </p:cNvPicPr>
          <p:nvPr/>
        </p:nvPicPr>
        <p:blipFill>
          <a:blip r:embed="rId3"/>
          <a:stretch>
            <a:fillRect/>
          </a:stretch>
        </p:blipFill>
        <p:spPr>
          <a:xfrm>
            <a:off x="191948" y="2974321"/>
            <a:ext cx="7772400" cy="3781772"/>
          </a:xfrm>
          <a:prstGeom prst="rect">
            <a:avLst/>
          </a:prstGeom>
        </p:spPr>
      </p:pic>
    </p:spTree>
    <p:extLst>
      <p:ext uri="{BB962C8B-B14F-4D97-AF65-F5344CB8AC3E}">
        <p14:creationId xmlns:p14="http://schemas.microsoft.com/office/powerpoint/2010/main" val="3703787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0EBA11-2A51-66CE-EDFE-92DF959DE490}"/>
              </a:ext>
            </a:extLst>
          </p:cNvPr>
          <p:cNvSpPr txBox="1"/>
          <p:nvPr/>
        </p:nvSpPr>
        <p:spPr>
          <a:xfrm>
            <a:off x="3819646" y="358815"/>
            <a:ext cx="2739404" cy="369332"/>
          </a:xfrm>
          <a:prstGeom prst="rect">
            <a:avLst/>
          </a:prstGeom>
          <a:noFill/>
        </p:spPr>
        <p:txBody>
          <a:bodyPr wrap="none" rtlCol="0">
            <a:spAutoFit/>
          </a:bodyPr>
          <a:lstStyle/>
          <a:p>
            <a:r>
              <a:rPr lang="en-US" b="1" u="sng" dirty="0"/>
              <a:t>Data Warehouse Overview</a:t>
            </a:r>
          </a:p>
        </p:txBody>
      </p:sp>
      <p:pic>
        <p:nvPicPr>
          <p:cNvPr id="3" name="Picture 2">
            <a:extLst>
              <a:ext uri="{FF2B5EF4-FFF2-40B4-BE49-F238E27FC236}">
                <a16:creationId xmlns:a16="http://schemas.microsoft.com/office/drawing/2014/main" id="{6357EE9B-7EDF-450B-096E-BDA358E4E699}"/>
              </a:ext>
            </a:extLst>
          </p:cNvPr>
          <p:cNvPicPr>
            <a:picLocks noChangeAspect="1"/>
          </p:cNvPicPr>
          <p:nvPr/>
        </p:nvPicPr>
        <p:blipFill>
          <a:blip r:embed="rId2"/>
          <a:stretch>
            <a:fillRect/>
          </a:stretch>
        </p:blipFill>
        <p:spPr>
          <a:xfrm>
            <a:off x="274577" y="867044"/>
            <a:ext cx="5994400" cy="3022600"/>
          </a:xfrm>
          <a:prstGeom prst="rect">
            <a:avLst/>
          </a:prstGeom>
        </p:spPr>
      </p:pic>
      <p:sp>
        <p:nvSpPr>
          <p:cNvPr id="5" name="TextBox 4">
            <a:extLst>
              <a:ext uri="{FF2B5EF4-FFF2-40B4-BE49-F238E27FC236}">
                <a16:creationId xmlns:a16="http://schemas.microsoft.com/office/drawing/2014/main" id="{08DC1A25-DC7D-05C2-AD56-084F001D1F5F}"/>
              </a:ext>
            </a:extLst>
          </p:cNvPr>
          <p:cNvSpPr txBox="1"/>
          <p:nvPr/>
        </p:nvSpPr>
        <p:spPr>
          <a:xfrm>
            <a:off x="274577" y="3718679"/>
            <a:ext cx="6099858" cy="3008772"/>
          </a:xfrm>
          <a:prstGeom prst="rect">
            <a:avLst/>
          </a:prstGeom>
          <a:noFill/>
        </p:spPr>
        <p:txBody>
          <a:bodyPr wrap="square">
            <a:spAutoFit/>
          </a:bodyPr>
          <a:lstStyle/>
          <a:p>
            <a:pPr algn="l">
              <a:lnSpc>
                <a:spcPct val="150000"/>
              </a:lnSpc>
            </a:pP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Data warehouse systems support data mining, including the application of artificial intelligence and machine learning.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Data transformation during the ETL process speeds front-end reporting, delivering critical information fast.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Data warehouses enable online analytical processing, known as OLAP, which provides fast, flexible, multidimensional data analysis for business intelligence and decision support applications.</a:t>
            </a:r>
          </a:p>
        </p:txBody>
      </p:sp>
      <p:pic>
        <p:nvPicPr>
          <p:cNvPr id="6" name="Picture 5">
            <a:extLst>
              <a:ext uri="{FF2B5EF4-FFF2-40B4-BE49-F238E27FC236}">
                <a16:creationId xmlns:a16="http://schemas.microsoft.com/office/drawing/2014/main" id="{B3C4EF66-1938-9E01-E453-430AA74B387A}"/>
              </a:ext>
            </a:extLst>
          </p:cNvPr>
          <p:cNvPicPr>
            <a:picLocks noChangeAspect="1"/>
          </p:cNvPicPr>
          <p:nvPr/>
        </p:nvPicPr>
        <p:blipFill>
          <a:blip r:embed="rId3"/>
          <a:stretch>
            <a:fillRect/>
          </a:stretch>
        </p:blipFill>
        <p:spPr>
          <a:xfrm>
            <a:off x="6268977" y="3770353"/>
            <a:ext cx="5920487" cy="3008772"/>
          </a:xfrm>
          <a:prstGeom prst="rect">
            <a:avLst/>
          </a:prstGeom>
        </p:spPr>
      </p:pic>
    </p:spTree>
    <p:extLst>
      <p:ext uri="{BB962C8B-B14F-4D97-AF65-F5344CB8AC3E}">
        <p14:creationId xmlns:p14="http://schemas.microsoft.com/office/powerpoint/2010/main" val="131932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3E5D2-E828-321C-EA8D-13D21F2C0EA7}"/>
              </a:ext>
            </a:extLst>
          </p:cNvPr>
          <p:cNvPicPr>
            <a:picLocks noChangeAspect="1"/>
          </p:cNvPicPr>
          <p:nvPr/>
        </p:nvPicPr>
        <p:blipFill>
          <a:blip r:embed="rId2"/>
          <a:stretch>
            <a:fillRect/>
          </a:stretch>
        </p:blipFill>
        <p:spPr>
          <a:xfrm>
            <a:off x="2295726" y="1111812"/>
            <a:ext cx="8228041" cy="3992623"/>
          </a:xfrm>
          <a:prstGeom prst="rect">
            <a:avLst/>
          </a:prstGeom>
        </p:spPr>
      </p:pic>
    </p:spTree>
    <p:extLst>
      <p:ext uri="{BB962C8B-B14F-4D97-AF65-F5344CB8AC3E}">
        <p14:creationId xmlns:p14="http://schemas.microsoft.com/office/powerpoint/2010/main" val="149269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8381B-100F-7B47-1DA8-6D82C8E3BF37}"/>
              </a:ext>
            </a:extLst>
          </p:cNvPr>
          <p:cNvSpPr txBox="1"/>
          <p:nvPr/>
        </p:nvSpPr>
        <p:spPr>
          <a:xfrm>
            <a:off x="5277622" y="16360"/>
            <a:ext cx="2361416" cy="707886"/>
          </a:xfrm>
          <a:prstGeom prst="rect">
            <a:avLst/>
          </a:prstGeom>
          <a:noFill/>
        </p:spPr>
        <p:txBody>
          <a:bodyPr wrap="none" rtlCol="0">
            <a:spAutoFit/>
          </a:bodyPr>
          <a:lstStyle/>
          <a:p>
            <a:r>
              <a:rPr lang="en-US" sz="4000" b="1" u="sng" dirty="0"/>
              <a:t>Data Mart</a:t>
            </a:r>
          </a:p>
        </p:txBody>
      </p:sp>
      <p:sp>
        <p:nvSpPr>
          <p:cNvPr id="4" name="TextBox 3">
            <a:extLst>
              <a:ext uri="{FF2B5EF4-FFF2-40B4-BE49-F238E27FC236}">
                <a16:creationId xmlns:a16="http://schemas.microsoft.com/office/drawing/2014/main" id="{1C3819F5-A64D-F505-4341-6BDE2597D7BF}"/>
              </a:ext>
            </a:extLst>
          </p:cNvPr>
          <p:cNvSpPr txBox="1"/>
          <p:nvPr/>
        </p:nvSpPr>
        <p:spPr>
          <a:xfrm>
            <a:off x="7462777" y="497050"/>
            <a:ext cx="4299994" cy="393684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data mart is an </a:t>
            </a:r>
            <a:r>
              <a:rPr lang="en-CA" sz="1400" b="1" i="0" dirty="0">
                <a:solidFill>
                  <a:srgbClr val="FF0000"/>
                </a:solidFill>
                <a:effectLst/>
                <a:latin typeface="OpenSans"/>
              </a:rPr>
              <a:t>isolated part of the larger enterprise data warehouse </a:t>
            </a:r>
            <a:r>
              <a:rPr lang="en-CA" sz="1400" b="0" i="0" dirty="0">
                <a:solidFill>
                  <a:srgbClr val="333333"/>
                </a:solidFill>
                <a:effectLst/>
                <a:latin typeface="OpenSans"/>
              </a:rPr>
              <a:t>that is specifically</a:t>
            </a:r>
            <a:r>
              <a:rPr lang="en-CA" sz="1400" b="1" i="0" dirty="0">
                <a:solidFill>
                  <a:srgbClr val="333333"/>
                </a:solidFill>
                <a:effectLst/>
                <a:latin typeface="OpenSans"/>
              </a:rPr>
              <a:t> built to serve a particular business function, purpose, or community of users.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the sales and finance departments in a company may have access to dedicated data marts that supply the data required for their quarterly sales reports and projections.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marketing team may use data marts to analyze customer behavior data, and the shipping, manufacturing and warranty departments may have their own data marts. </a:t>
            </a:r>
          </a:p>
        </p:txBody>
      </p:sp>
      <p:pic>
        <p:nvPicPr>
          <p:cNvPr id="5" name="Picture 4">
            <a:extLst>
              <a:ext uri="{FF2B5EF4-FFF2-40B4-BE49-F238E27FC236}">
                <a16:creationId xmlns:a16="http://schemas.microsoft.com/office/drawing/2014/main" id="{C6EC6F84-C24E-8066-7755-D01AD7254B6B}"/>
              </a:ext>
            </a:extLst>
          </p:cNvPr>
          <p:cNvPicPr>
            <a:picLocks noChangeAspect="1"/>
          </p:cNvPicPr>
          <p:nvPr/>
        </p:nvPicPr>
        <p:blipFill>
          <a:blip r:embed="rId2"/>
          <a:stretch>
            <a:fillRect/>
          </a:stretch>
        </p:blipFill>
        <p:spPr>
          <a:xfrm>
            <a:off x="265816" y="842861"/>
            <a:ext cx="6845300" cy="3835400"/>
          </a:xfrm>
          <a:prstGeom prst="rect">
            <a:avLst/>
          </a:prstGeom>
        </p:spPr>
      </p:pic>
      <p:pic>
        <p:nvPicPr>
          <p:cNvPr id="6" name="Picture 5">
            <a:extLst>
              <a:ext uri="{FF2B5EF4-FFF2-40B4-BE49-F238E27FC236}">
                <a16:creationId xmlns:a16="http://schemas.microsoft.com/office/drawing/2014/main" id="{9DEDFBF0-AAA2-CE95-D34C-782DC5562884}"/>
              </a:ext>
            </a:extLst>
          </p:cNvPr>
          <p:cNvPicPr>
            <a:picLocks noChangeAspect="1"/>
          </p:cNvPicPr>
          <p:nvPr/>
        </p:nvPicPr>
        <p:blipFill>
          <a:blip r:embed="rId3"/>
          <a:stretch>
            <a:fillRect/>
          </a:stretch>
        </p:blipFill>
        <p:spPr>
          <a:xfrm>
            <a:off x="870036" y="4793239"/>
            <a:ext cx="6040705" cy="2064761"/>
          </a:xfrm>
          <a:prstGeom prst="rect">
            <a:avLst/>
          </a:prstGeom>
        </p:spPr>
      </p:pic>
      <p:pic>
        <p:nvPicPr>
          <p:cNvPr id="7" name="Picture 6">
            <a:extLst>
              <a:ext uri="{FF2B5EF4-FFF2-40B4-BE49-F238E27FC236}">
                <a16:creationId xmlns:a16="http://schemas.microsoft.com/office/drawing/2014/main" id="{65DDFA13-579F-A746-BB35-D93D08D2E027}"/>
              </a:ext>
            </a:extLst>
          </p:cNvPr>
          <p:cNvPicPr>
            <a:picLocks noChangeAspect="1"/>
          </p:cNvPicPr>
          <p:nvPr/>
        </p:nvPicPr>
        <p:blipFill>
          <a:blip r:embed="rId4"/>
          <a:stretch>
            <a:fillRect/>
          </a:stretch>
        </p:blipFill>
        <p:spPr>
          <a:xfrm>
            <a:off x="7126413" y="4880610"/>
            <a:ext cx="4840741" cy="1961030"/>
          </a:xfrm>
          <a:prstGeom prst="rect">
            <a:avLst/>
          </a:prstGeom>
        </p:spPr>
      </p:pic>
    </p:spTree>
    <p:extLst>
      <p:ext uri="{BB962C8B-B14F-4D97-AF65-F5344CB8AC3E}">
        <p14:creationId xmlns:p14="http://schemas.microsoft.com/office/powerpoint/2010/main" val="3707299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23E3D9-039D-5BC8-DE46-31CF2D44D386}"/>
              </a:ext>
            </a:extLst>
          </p:cNvPr>
          <p:cNvPicPr>
            <a:picLocks noChangeAspect="1"/>
          </p:cNvPicPr>
          <p:nvPr/>
        </p:nvPicPr>
        <p:blipFill>
          <a:blip r:embed="rId2"/>
          <a:stretch>
            <a:fillRect/>
          </a:stretch>
        </p:blipFill>
        <p:spPr>
          <a:xfrm>
            <a:off x="2331720" y="-1"/>
            <a:ext cx="7006590" cy="2881743"/>
          </a:xfrm>
          <a:prstGeom prst="rect">
            <a:avLst/>
          </a:prstGeom>
        </p:spPr>
      </p:pic>
      <p:sp>
        <p:nvSpPr>
          <p:cNvPr id="7" name="TextBox 6">
            <a:extLst>
              <a:ext uri="{FF2B5EF4-FFF2-40B4-BE49-F238E27FC236}">
                <a16:creationId xmlns:a16="http://schemas.microsoft.com/office/drawing/2014/main" id="{D5AD4C91-B403-7E1E-664D-41C40735AE6B}"/>
              </a:ext>
            </a:extLst>
          </p:cNvPr>
          <p:cNvSpPr txBox="1"/>
          <p:nvPr/>
        </p:nvSpPr>
        <p:spPr>
          <a:xfrm>
            <a:off x="0" y="2981967"/>
            <a:ext cx="12015787" cy="296741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Both data marts and data warehouses are online analytical processing(or OLAP) systems that are optimized for read-intensive queries and operations, whereas transactional databases are online transaction processing (or OLTP) systems that are optimized for write-intensive queries and applications.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marts use transactional databases or data warehouses as data sources, while in transactional databases, operational applications, such as point-of-sales systems, serve as the sources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data mart stores validated, transformed, and cleaned data, while a database will have raw data that has not yet been cleaned.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marts accumulate historical data that can be used for trend analysis, while transactional databases may not always store older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data mart is much like a data warehouse, except it has a smaller, tactical scope.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warehouses broadly support the strategic requirements of the enterprise.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marts are lean and fast compared to data warehouses, which can be very large, and hence, can be slower</a:t>
            </a:r>
          </a:p>
        </p:txBody>
      </p:sp>
    </p:spTree>
    <p:extLst>
      <p:ext uri="{BB962C8B-B14F-4D97-AF65-F5344CB8AC3E}">
        <p14:creationId xmlns:p14="http://schemas.microsoft.com/office/powerpoint/2010/main" val="514507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5B9C69-4FC2-0954-D4AC-290DD1203765}"/>
              </a:ext>
            </a:extLst>
          </p:cNvPr>
          <p:cNvSpPr txBox="1"/>
          <p:nvPr/>
        </p:nvSpPr>
        <p:spPr>
          <a:xfrm>
            <a:off x="5692140" y="12680"/>
            <a:ext cx="6499860" cy="264425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i="0" dirty="0">
                <a:solidFill>
                  <a:srgbClr val="333333"/>
                </a:solidFill>
                <a:effectLst/>
                <a:latin typeface="OpenSans"/>
              </a:rPr>
              <a:t> There are three basic types of data marts—dependent, independent, and hybrid. </a:t>
            </a:r>
          </a:p>
          <a:p>
            <a:pPr marL="285750" indent="-285750" algn="l">
              <a:lnSpc>
                <a:spcPct val="150000"/>
              </a:lnSpc>
              <a:buFont typeface="Arial" panose="020B0604020202020204" pitchFamily="34" charset="0"/>
              <a:buChar char="•"/>
            </a:pPr>
            <a:r>
              <a:rPr lang="en-CA" sz="1400" i="0" dirty="0">
                <a:solidFill>
                  <a:srgbClr val="333333"/>
                </a:solidFill>
                <a:effectLst/>
                <a:latin typeface="OpenSans"/>
              </a:rPr>
              <a:t>The difference between these three kinds of data marts depends on their relationship with the data warehouse and the sources used for supplying each of them with data. </a:t>
            </a:r>
          </a:p>
          <a:p>
            <a:pPr marL="285750" indent="-285750" algn="l">
              <a:lnSpc>
                <a:spcPct val="150000"/>
              </a:lnSpc>
              <a:buFont typeface="Arial" panose="020B0604020202020204" pitchFamily="34" charset="0"/>
              <a:buChar char="•"/>
            </a:pPr>
            <a:r>
              <a:rPr lang="en-CA" sz="1400" i="0" dirty="0">
                <a:solidFill>
                  <a:srgbClr val="333333"/>
                </a:solidFill>
                <a:effectLst/>
                <a:latin typeface="OpenSans"/>
              </a:rPr>
              <a:t>Dependent data marts draw data from the enterprise data warehouse, while independent data marts bypass the data warehouse and are created directly from sources, which may include internal operational systems or external data from vendors or other sources outside the enterprise.</a:t>
            </a:r>
          </a:p>
        </p:txBody>
      </p:sp>
      <p:pic>
        <p:nvPicPr>
          <p:cNvPr id="4" name="Picture 3">
            <a:extLst>
              <a:ext uri="{FF2B5EF4-FFF2-40B4-BE49-F238E27FC236}">
                <a16:creationId xmlns:a16="http://schemas.microsoft.com/office/drawing/2014/main" id="{F4103B79-09C1-3843-EBA0-6BD29448A5EA}"/>
              </a:ext>
            </a:extLst>
          </p:cNvPr>
          <p:cNvPicPr>
            <a:picLocks noChangeAspect="1"/>
          </p:cNvPicPr>
          <p:nvPr/>
        </p:nvPicPr>
        <p:blipFill>
          <a:blip r:embed="rId2"/>
          <a:stretch>
            <a:fillRect/>
          </a:stretch>
        </p:blipFill>
        <p:spPr>
          <a:xfrm>
            <a:off x="141922" y="115570"/>
            <a:ext cx="5449073" cy="2490470"/>
          </a:xfrm>
          <a:prstGeom prst="rect">
            <a:avLst/>
          </a:prstGeom>
        </p:spPr>
      </p:pic>
      <p:pic>
        <p:nvPicPr>
          <p:cNvPr id="5" name="Picture 4">
            <a:extLst>
              <a:ext uri="{FF2B5EF4-FFF2-40B4-BE49-F238E27FC236}">
                <a16:creationId xmlns:a16="http://schemas.microsoft.com/office/drawing/2014/main" id="{85B9BEB6-28D6-1C82-54F2-14EEC3527B52}"/>
              </a:ext>
            </a:extLst>
          </p:cNvPr>
          <p:cNvPicPr>
            <a:picLocks noChangeAspect="1"/>
          </p:cNvPicPr>
          <p:nvPr/>
        </p:nvPicPr>
        <p:blipFill>
          <a:blip r:embed="rId3"/>
          <a:stretch>
            <a:fillRect/>
          </a:stretch>
        </p:blipFill>
        <p:spPr>
          <a:xfrm>
            <a:off x="141922" y="2501502"/>
            <a:ext cx="4858572" cy="2035810"/>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7277F8A6-A5E4-FC9E-CF94-7F16B25658AE}"/>
                  </a:ext>
                </a:extLst>
              </p14:cNvPr>
              <p14:cNvContentPartPr/>
              <p14:nvPr/>
            </p14:nvContentPartPr>
            <p14:xfrm>
              <a:off x="8874900" y="3750840"/>
              <a:ext cx="360" cy="360"/>
            </p14:xfrm>
          </p:contentPart>
        </mc:Choice>
        <mc:Fallback>
          <p:pic>
            <p:nvPicPr>
              <p:cNvPr id="6" name="Ink 5">
                <a:extLst>
                  <a:ext uri="{FF2B5EF4-FFF2-40B4-BE49-F238E27FC236}">
                    <a16:creationId xmlns:a16="http://schemas.microsoft.com/office/drawing/2014/main" id="{7277F8A6-A5E4-FC9E-CF94-7F16B25658AE}"/>
                  </a:ext>
                </a:extLst>
              </p:cNvPr>
              <p:cNvPicPr/>
              <p:nvPr/>
            </p:nvPicPr>
            <p:blipFill>
              <a:blip r:embed="rId5"/>
              <a:stretch>
                <a:fillRect/>
              </a:stretch>
            </p:blipFill>
            <p:spPr>
              <a:xfrm>
                <a:off x="8856900" y="373284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59359681-D5D3-8A7E-B29A-E6B880B8FB02}"/>
                  </a:ext>
                </a:extLst>
              </p14:cNvPr>
              <p14:cNvContentPartPr/>
              <p14:nvPr/>
            </p14:nvContentPartPr>
            <p14:xfrm>
              <a:off x="351180" y="920160"/>
              <a:ext cx="948960" cy="21960"/>
            </p14:xfrm>
          </p:contentPart>
        </mc:Choice>
        <mc:Fallback>
          <p:pic>
            <p:nvPicPr>
              <p:cNvPr id="8" name="Ink 7">
                <a:extLst>
                  <a:ext uri="{FF2B5EF4-FFF2-40B4-BE49-F238E27FC236}">
                    <a16:creationId xmlns:a16="http://schemas.microsoft.com/office/drawing/2014/main" id="{59359681-D5D3-8A7E-B29A-E6B880B8FB02}"/>
                  </a:ext>
                </a:extLst>
              </p:cNvPr>
              <p:cNvPicPr/>
              <p:nvPr/>
            </p:nvPicPr>
            <p:blipFill>
              <a:blip r:embed="rId7"/>
              <a:stretch>
                <a:fillRect/>
              </a:stretch>
            </p:blipFill>
            <p:spPr>
              <a:xfrm>
                <a:off x="315180" y="884520"/>
                <a:ext cx="10206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4FB6FF28-CF2F-EEDE-E81B-8CC0D8C0B484}"/>
                  </a:ext>
                </a:extLst>
              </p14:cNvPr>
              <p14:cNvContentPartPr/>
              <p14:nvPr/>
            </p14:nvContentPartPr>
            <p14:xfrm>
              <a:off x="1380330" y="3483047"/>
              <a:ext cx="999360" cy="36360"/>
            </p14:xfrm>
          </p:contentPart>
        </mc:Choice>
        <mc:Fallback>
          <p:pic>
            <p:nvPicPr>
              <p:cNvPr id="9" name="Ink 8">
                <a:extLst>
                  <a:ext uri="{FF2B5EF4-FFF2-40B4-BE49-F238E27FC236}">
                    <a16:creationId xmlns:a16="http://schemas.microsoft.com/office/drawing/2014/main" id="{4FB6FF28-CF2F-EEDE-E81B-8CC0D8C0B484}"/>
                  </a:ext>
                </a:extLst>
              </p:cNvPr>
              <p:cNvPicPr/>
              <p:nvPr/>
            </p:nvPicPr>
            <p:blipFill>
              <a:blip r:embed="rId9"/>
              <a:stretch>
                <a:fillRect/>
              </a:stretch>
            </p:blipFill>
            <p:spPr>
              <a:xfrm>
                <a:off x="1344330" y="3447407"/>
                <a:ext cx="1071000" cy="108000"/>
              </a:xfrm>
              <a:prstGeom prst="rect">
                <a:avLst/>
              </a:prstGeom>
            </p:spPr>
          </p:pic>
        </mc:Fallback>
      </mc:AlternateContent>
      <p:sp>
        <p:nvSpPr>
          <p:cNvPr id="11" name="TextBox 10">
            <a:extLst>
              <a:ext uri="{FF2B5EF4-FFF2-40B4-BE49-F238E27FC236}">
                <a16:creationId xmlns:a16="http://schemas.microsoft.com/office/drawing/2014/main" id="{4204FBA9-CD34-D312-4103-22EAC21BECB4}"/>
              </a:ext>
            </a:extLst>
          </p:cNvPr>
          <p:cNvSpPr txBox="1"/>
          <p:nvPr/>
        </p:nvSpPr>
        <p:spPr>
          <a:xfrm>
            <a:off x="5825948" y="4746397"/>
            <a:ext cx="6097904" cy="1351588"/>
          </a:xfrm>
          <a:prstGeom prst="rect">
            <a:avLst/>
          </a:prstGeom>
          <a:noFill/>
        </p:spPr>
        <p:txBody>
          <a:bodyPr wrap="square">
            <a:spAutoFit/>
          </a:bodyPr>
          <a:lstStyle/>
          <a:p>
            <a:pPr algn="l">
              <a:lnSpc>
                <a:spcPct val="150000"/>
              </a:lnSpc>
            </a:pP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Hybrid data marts only depend partially on the enterprise data warehouse.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They combine inputs from data warehouses with data from operational systems and other systems external to the warehouse</a:t>
            </a:r>
          </a:p>
        </p:txBody>
      </p:sp>
      <p:pic>
        <p:nvPicPr>
          <p:cNvPr id="12" name="Picture 11">
            <a:extLst>
              <a:ext uri="{FF2B5EF4-FFF2-40B4-BE49-F238E27FC236}">
                <a16:creationId xmlns:a16="http://schemas.microsoft.com/office/drawing/2014/main" id="{B0CD6A78-BA5A-DF71-829B-AA2259455DF9}"/>
              </a:ext>
            </a:extLst>
          </p:cNvPr>
          <p:cNvPicPr>
            <a:picLocks noChangeAspect="1"/>
          </p:cNvPicPr>
          <p:nvPr/>
        </p:nvPicPr>
        <p:blipFill>
          <a:blip r:embed="rId10"/>
          <a:stretch>
            <a:fillRect/>
          </a:stretch>
        </p:blipFill>
        <p:spPr>
          <a:xfrm>
            <a:off x="1217136" y="4871220"/>
            <a:ext cx="4475004" cy="1915670"/>
          </a:xfrm>
          <a:prstGeom prst="rect">
            <a:avLst/>
          </a:prstGeom>
        </p:spPr>
      </p:pic>
    </p:spTree>
    <p:extLst>
      <p:ext uri="{BB962C8B-B14F-4D97-AF65-F5344CB8AC3E}">
        <p14:creationId xmlns:p14="http://schemas.microsoft.com/office/powerpoint/2010/main" val="753396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B868EC-41E1-5BEB-AC34-6B23807828CE}"/>
              </a:ext>
            </a:extLst>
          </p:cNvPr>
          <p:cNvSpPr txBox="1"/>
          <p:nvPr/>
        </p:nvSpPr>
        <p:spPr>
          <a:xfrm>
            <a:off x="5392102" y="296109"/>
            <a:ext cx="6799897" cy="199791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Dependent data marts offer analytical capabilities within a restricted area of the enterprise data warehouse.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Thus, they inherit the security that comes with the enterprise data warehouse.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since dependent data marts pull data directly from the data warehouse, where data has already been cleaned and transformed, they tend to have simpler data pipelines than independent data marts. </a:t>
            </a:r>
          </a:p>
        </p:txBody>
      </p:sp>
      <p:pic>
        <p:nvPicPr>
          <p:cNvPr id="4" name="Picture 3">
            <a:extLst>
              <a:ext uri="{FF2B5EF4-FFF2-40B4-BE49-F238E27FC236}">
                <a16:creationId xmlns:a16="http://schemas.microsoft.com/office/drawing/2014/main" id="{429AD8F9-0E9B-A2A9-33E0-65439D6C7A33}"/>
              </a:ext>
            </a:extLst>
          </p:cNvPr>
          <p:cNvPicPr>
            <a:picLocks noChangeAspect="1"/>
          </p:cNvPicPr>
          <p:nvPr/>
        </p:nvPicPr>
        <p:blipFill>
          <a:blip r:embed="rId2"/>
          <a:stretch>
            <a:fillRect/>
          </a:stretch>
        </p:blipFill>
        <p:spPr>
          <a:xfrm>
            <a:off x="210820" y="0"/>
            <a:ext cx="4978400" cy="3066342"/>
          </a:xfrm>
          <a:prstGeom prst="rect">
            <a:avLst/>
          </a:prstGeom>
        </p:spPr>
      </p:pic>
      <p:sp>
        <p:nvSpPr>
          <p:cNvPr id="6" name="TextBox 5">
            <a:extLst>
              <a:ext uri="{FF2B5EF4-FFF2-40B4-BE49-F238E27FC236}">
                <a16:creationId xmlns:a16="http://schemas.microsoft.com/office/drawing/2014/main" id="{AF5174F0-202D-C1D3-E606-78CC60484A8B}"/>
              </a:ext>
            </a:extLst>
          </p:cNvPr>
          <p:cNvSpPr txBox="1"/>
          <p:nvPr/>
        </p:nvSpPr>
        <p:spPr>
          <a:xfrm>
            <a:off x="5657850" y="3972974"/>
            <a:ext cx="6097904" cy="167475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Independent data marts differ from dependent data marts because they require custom extract, transform and load data pipelines to carry out the transformation and integration processes on the source data since it is coming directly from operational systems and external sources, and independent data marts may also require separate security measures.</a:t>
            </a:r>
          </a:p>
        </p:txBody>
      </p:sp>
      <p:pic>
        <p:nvPicPr>
          <p:cNvPr id="7" name="Picture 6">
            <a:extLst>
              <a:ext uri="{FF2B5EF4-FFF2-40B4-BE49-F238E27FC236}">
                <a16:creationId xmlns:a16="http://schemas.microsoft.com/office/drawing/2014/main" id="{8DC22652-FA4B-7385-12D6-02B92A59CC54}"/>
              </a:ext>
            </a:extLst>
          </p:cNvPr>
          <p:cNvPicPr>
            <a:picLocks noChangeAspect="1"/>
          </p:cNvPicPr>
          <p:nvPr/>
        </p:nvPicPr>
        <p:blipFill>
          <a:blip r:embed="rId3"/>
          <a:stretch>
            <a:fillRect/>
          </a:stretch>
        </p:blipFill>
        <p:spPr>
          <a:xfrm>
            <a:off x="210820" y="3692383"/>
            <a:ext cx="5069840" cy="2869507"/>
          </a:xfrm>
          <a:prstGeom prst="rect">
            <a:avLst/>
          </a:prstGeom>
        </p:spPr>
      </p:pic>
    </p:spTree>
    <p:extLst>
      <p:ext uri="{BB962C8B-B14F-4D97-AF65-F5344CB8AC3E}">
        <p14:creationId xmlns:p14="http://schemas.microsoft.com/office/powerpoint/2010/main" val="3492941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4715E6-69A9-F7EB-3E20-16F678D836FB}"/>
              </a:ext>
            </a:extLst>
          </p:cNvPr>
          <p:cNvSpPr txBox="1"/>
          <p:nvPr/>
        </p:nvSpPr>
        <p:spPr>
          <a:xfrm>
            <a:off x="5757863" y="137160"/>
            <a:ext cx="6097904" cy="167475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Whatever the type of data mart you may have, its purpose is to: </a:t>
            </a:r>
          </a:p>
          <a:p>
            <a:pPr marL="342900" indent="-342900" algn="l">
              <a:lnSpc>
                <a:spcPct val="150000"/>
              </a:lnSpc>
              <a:buFont typeface="+mj-lt"/>
              <a:buAutoNum type="arabicPeriod"/>
            </a:pPr>
            <a:r>
              <a:rPr lang="en-CA" sz="1400" b="0" i="0" dirty="0">
                <a:solidFill>
                  <a:srgbClr val="333333"/>
                </a:solidFill>
                <a:effectLst/>
                <a:latin typeface="OpenSans"/>
              </a:rPr>
              <a:t>Provide end-users with relevant data when they need it. </a:t>
            </a:r>
          </a:p>
          <a:p>
            <a:pPr marL="342900" indent="-342900" algn="l">
              <a:lnSpc>
                <a:spcPct val="150000"/>
              </a:lnSpc>
              <a:buFont typeface="+mj-lt"/>
              <a:buAutoNum type="arabicPeriod"/>
            </a:pPr>
            <a:r>
              <a:rPr lang="en-CA" sz="1400" b="0" i="0" dirty="0">
                <a:solidFill>
                  <a:srgbClr val="333333"/>
                </a:solidFill>
                <a:effectLst/>
                <a:latin typeface="OpenSans"/>
              </a:rPr>
              <a:t>Accelerate business processes by providing efficient query response times. </a:t>
            </a:r>
          </a:p>
          <a:p>
            <a:pPr marL="342900" indent="-342900" algn="l">
              <a:lnSpc>
                <a:spcPct val="150000"/>
              </a:lnSpc>
              <a:buFont typeface="+mj-lt"/>
              <a:buAutoNum type="arabicPeriod"/>
            </a:pPr>
            <a:r>
              <a:rPr lang="en-CA" sz="1400" b="0" i="0" dirty="0">
                <a:solidFill>
                  <a:srgbClr val="333333"/>
                </a:solidFill>
                <a:effectLst/>
                <a:latin typeface="OpenSans"/>
              </a:rPr>
              <a:t>Provide a cost-efficient method for informing data-driven decisions, and </a:t>
            </a:r>
          </a:p>
          <a:p>
            <a:pPr marL="342900" indent="-342900" algn="l">
              <a:lnSpc>
                <a:spcPct val="150000"/>
              </a:lnSpc>
              <a:buFont typeface="+mj-lt"/>
              <a:buAutoNum type="arabicPeriod"/>
            </a:pPr>
            <a:r>
              <a:rPr lang="en-CA" sz="1400" b="0" i="0" dirty="0">
                <a:solidFill>
                  <a:srgbClr val="333333"/>
                </a:solidFill>
                <a:effectLst/>
                <a:latin typeface="OpenSans"/>
              </a:rPr>
              <a:t>Ensure secure access and control over your data</a:t>
            </a:r>
          </a:p>
        </p:txBody>
      </p:sp>
      <p:pic>
        <p:nvPicPr>
          <p:cNvPr id="4" name="Picture 3">
            <a:extLst>
              <a:ext uri="{FF2B5EF4-FFF2-40B4-BE49-F238E27FC236}">
                <a16:creationId xmlns:a16="http://schemas.microsoft.com/office/drawing/2014/main" id="{BC9B46F1-2CBF-9B1C-0994-B879AB194D83}"/>
              </a:ext>
            </a:extLst>
          </p:cNvPr>
          <p:cNvPicPr>
            <a:picLocks noChangeAspect="1"/>
          </p:cNvPicPr>
          <p:nvPr/>
        </p:nvPicPr>
        <p:blipFill>
          <a:blip r:embed="rId2"/>
          <a:stretch>
            <a:fillRect/>
          </a:stretch>
        </p:blipFill>
        <p:spPr>
          <a:xfrm>
            <a:off x="102869" y="137160"/>
            <a:ext cx="5510929" cy="2491740"/>
          </a:xfrm>
          <a:prstGeom prst="rect">
            <a:avLst/>
          </a:prstGeom>
        </p:spPr>
      </p:pic>
      <p:pic>
        <p:nvPicPr>
          <p:cNvPr id="5" name="Picture 4">
            <a:extLst>
              <a:ext uri="{FF2B5EF4-FFF2-40B4-BE49-F238E27FC236}">
                <a16:creationId xmlns:a16="http://schemas.microsoft.com/office/drawing/2014/main" id="{E3CC49A1-FB0F-DB0A-A083-C65DC51A3B31}"/>
              </a:ext>
            </a:extLst>
          </p:cNvPr>
          <p:cNvPicPr>
            <a:picLocks noChangeAspect="1"/>
          </p:cNvPicPr>
          <p:nvPr/>
        </p:nvPicPr>
        <p:blipFill>
          <a:blip r:embed="rId3"/>
          <a:stretch>
            <a:fillRect/>
          </a:stretch>
        </p:blipFill>
        <p:spPr>
          <a:xfrm>
            <a:off x="2248298" y="3187700"/>
            <a:ext cx="6731000" cy="3340100"/>
          </a:xfrm>
          <a:prstGeom prst="rect">
            <a:avLst/>
          </a:prstGeom>
        </p:spPr>
      </p:pic>
    </p:spTree>
    <p:extLst>
      <p:ext uri="{BB962C8B-B14F-4D97-AF65-F5344CB8AC3E}">
        <p14:creationId xmlns:p14="http://schemas.microsoft.com/office/powerpoint/2010/main" val="1546812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2B145A-033E-AE37-EA70-404CDBC31310}"/>
              </a:ext>
            </a:extLst>
          </p:cNvPr>
          <p:cNvSpPr txBox="1"/>
          <p:nvPr/>
        </p:nvSpPr>
        <p:spPr>
          <a:xfrm>
            <a:off x="3420428" y="133588"/>
            <a:ext cx="6097904" cy="523220"/>
          </a:xfrm>
          <a:prstGeom prst="rect">
            <a:avLst/>
          </a:prstGeom>
          <a:noFill/>
        </p:spPr>
        <p:txBody>
          <a:bodyPr wrap="square">
            <a:spAutoFit/>
          </a:bodyPr>
          <a:lstStyle/>
          <a:p>
            <a:r>
              <a:rPr lang="en-CA" sz="2800" b="1" i="0" u="sng" dirty="0">
                <a:solidFill>
                  <a:srgbClr val="1F1F1F"/>
                </a:solidFill>
                <a:effectLst/>
                <a:latin typeface="Source Sans Pro" panose="020B0503030403020204" pitchFamily="34" charset="0"/>
              </a:rPr>
              <a:t>Data Lakes Overview</a:t>
            </a:r>
            <a:endParaRPr lang="en-US" sz="2800" b="1" u="sng" dirty="0"/>
          </a:p>
        </p:txBody>
      </p:sp>
      <p:pic>
        <p:nvPicPr>
          <p:cNvPr id="4" name="Picture 3">
            <a:extLst>
              <a:ext uri="{FF2B5EF4-FFF2-40B4-BE49-F238E27FC236}">
                <a16:creationId xmlns:a16="http://schemas.microsoft.com/office/drawing/2014/main" id="{661B3626-C201-1A31-2D1D-3C26FAE6A124}"/>
              </a:ext>
            </a:extLst>
          </p:cNvPr>
          <p:cNvPicPr>
            <a:picLocks noChangeAspect="1"/>
          </p:cNvPicPr>
          <p:nvPr/>
        </p:nvPicPr>
        <p:blipFill>
          <a:blip r:embed="rId2"/>
          <a:stretch>
            <a:fillRect/>
          </a:stretch>
        </p:blipFill>
        <p:spPr>
          <a:xfrm>
            <a:off x="55246" y="1023848"/>
            <a:ext cx="6414134" cy="3632200"/>
          </a:xfrm>
          <a:prstGeom prst="rect">
            <a:avLst/>
          </a:prstGeom>
        </p:spPr>
      </p:pic>
      <p:sp>
        <p:nvSpPr>
          <p:cNvPr id="6" name="TextBox 5">
            <a:extLst>
              <a:ext uri="{FF2B5EF4-FFF2-40B4-BE49-F238E27FC236}">
                <a16:creationId xmlns:a16="http://schemas.microsoft.com/office/drawing/2014/main" id="{0A48F697-DCAF-6198-2180-7D7E6AAF500C}"/>
              </a:ext>
            </a:extLst>
          </p:cNvPr>
          <p:cNvSpPr txBox="1"/>
          <p:nvPr/>
        </p:nvSpPr>
        <p:spPr>
          <a:xfrm>
            <a:off x="6828472" y="871492"/>
            <a:ext cx="5379720" cy="393691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data lake is a storage repository that can </a:t>
            </a:r>
            <a:r>
              <a:rPr lang="en-CA" sz="1400" b="1" i="0" dirty="0">
                <a:solidFill>
                  <a:srgbClr val="333333"/>
                </a:solidFill>
                <a:effectLst/>
                <a:latin typeface="OpenSans"/>
              </a:rPr>
              <a:t>store</a:t>
            </a:r>
            <a:r>
              <a:rPr lang="en-CA" sz="1400" b="0" i="0" dirty="0">
                <a:solidFill>
                  <a:srgbClr val="333333"/>
                </a:solidFill>
                <a:effectLst/>
                <a:latin typeface="OpenSans"/>
              </a:rPr>
              <a:t> large amounts of </a:t>
            </a:r>
            <a:r>
              <a:rPr lang="en-CA" sz="1400" b="1" i="0" dirty="0">
                <a:solidFill>
                  <a:srgbClr val="333333"/>
                </a:solidFill>
                <a:effectLst/>
                <a:latin typeface="OpenSans"/>
              </a:rPr>
              <a:t>structured, semi-structured, and unstructured data in their native format,</a:t>
            </a:r>
            <a:r>
              <a:rPr lang="en-CA" sz="1400" b="0" i="0" dirty="0">
                <a:solidFill>
                  <a:srgbClr val="333333"/>
                </a:solidFill>
                <a:effectLst/>
                <a:latin typeface="OpenSans"/>
              </a:rPr>
              <a:t> classified and tagged with metadata.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While a </a:t>
            </a:r>
            <a:r>
              <a:rPr lang="en-CA" sz="1400" b="0" i="0" dirty="0">
                <a:solidFill>
                  <a:srgbClr val="FF0000"/>
                </a:solidFill>
                <a:effectLst/>
                <a:latin typeface="OpenSans"/>
              </a:rPr>
              <a:t>data warehouse stores data processed for a specific need</a:t>
            </a:r>
            <a:r>
              <a:rPr lang="en-CA" sz="1400" b="0" i="0" dirty="0">
                <a:solidFill>
                  <a:srgbClr val="333333"/>
                </a:solidFill>
                <a:effectLst/>
                <a:latin typeface="OpenSans"/>
              </a:rPr>
              <a:t>, a </a:t>
            </a:r>
            <a:r>
              <a:rPr lang="en-CA" sz="1400" b="0" i="0" dirty="0">
                <a:solidFill>
                  <a:schemeClr val="accent5"/>
                </a:solidFill>
                <a:effectLst/>
                <a:latin typeface="OpenSans"/>
              </a:rPr>
              <a:t>data lake is a pool of raw data </a:t>
            </a:r>
            <a:r>
              <a:rPr lang="en-CA" sz="1400" b="0" i="0" dirty="0">
                <a:solidFill>
                  <a:srgbClr val="333333"/>
                </a:solidFill>
                <a:effectLst/>
                <a:latin typeface="OpenSans"/>
              </a:rPr>
              <a:t>where each data element is given a unique identifier and is tagged with metatags for further 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would opt for a data lake if you generate, or have access to, large amounts of data on an ongoing basis but don’t want to be restricted to specific or pre-defined use cases.</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lakes are sometimes also used as a staging area for transforming data prior to loading into a data warehouse or a data mart.</a:t>
            </a:r>
          </a:p>
        </p:txBody>
      </p:sp>
    </p:spTree>
    <p:extLst>
      <p:ext uri="{BB962C8B-B14F-4D97-AF65-F5344CB8AC3E}">
        <p14:creationId xmlns:p14="http://schemas.microsoft.com/office/powerpoint/2010/main" val="2394134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F95D84-01DE-2768-D487-01C382661217}"/>
              </a:ext>
            </a:extLst>
          </p:cNvPr>
          <p:cNvSpPr txBox="1"/>
          <p:nvPr/>
        </p:nvSpPr>
        <p:spPr>
          <a:xfrm>
            <a:off x="6094096" y="279321"/>
            <a:ext cx="6097904" cy="32905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data lake is a data repository that can store a large amount of structured, semi-structured and unstructured data in its native format.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do not need to define the structure and schema of data before loading the data into the data lake.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do not even need to know all the use cases for which you will be analyzing the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data lake exists as a repository of raw data, straight from the source to be transformed based on the use case for which it needs to be analyzed, which does not mean that a data lake is a place where data can be dumped without governance.</a:t>
            </a:r>
          </a:p>
        </p:txBody>
      </p:sp>
      <p:pic>
        <p:nvPicPr>
          <p:cNvPr id="4" name="Picture 3">
            <a:extLst>
              <a:ext uri="{FF2B5EF4-FFF2-40B4-BE49-F238E27FC236}">
                <a16:creationId xmlns:a16="http://schemas.microsoft.com/office/drawing/2014/main" id="{3829B910-69F6-2CE4-D83A-F417F8452179}"/>
              </a:ext>
            </a:extLst>
          </p:cNvPr>
          <p:cNvPicPr>
            <a:picLocks noChangeAspect="1"/>
          </p:cNvPicPr>
          <p:nvPr/>
        </p:nvPicPr>
        <p:blipFill>
          <a:blip r:embed="rId2"/>
          <a:stretch>
            <a:fillRect/>
          </a:stretch>
        </p:blipFill>
        <p:spPr>
          <a:xfrm>
            <a:off x="0" y="0"/>
            <a:ext cx="6019800" cy="2921000"/>
          </a:xfrm>
          <a:prstGeom prst="rect">
            <a:avLst/>
          </a:prstGeom>
        </p:spPr>
      </p:pic>
      <p:sp>
        <p:nvSpPr>
          <p:cNvPr id="6" name="TextBox 5">
            <a:extLst>
              <a:ext uri="{FF2B5EF4-FFF2-40B4-BE49-F238E27FC236}">
                <a16:creationId xmlns:a16="http://schemas.microsoft.com/office/drawing/2014/main" id="{71403495-F144-99E2-A863-2A3C44546832}"/>
              </a:ext>
            </a:extLst>
          </p:cNvPr>
          <p:cNvSpPr txBox="1"/>
          <p:nvPr/>
        </p:nvSpPr>
        <p:spPr>
          <a:xfrm>
            <a:off x="247650" y="4484161"/>
            <a:ext cx="6126480" cy="199791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data lake is also a reference architecture that is independent of technology.</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lakes can be deployed using cloud object storage, such as Amazon S3.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Or, large-scale distributed systems such as Apache Hadoop, used for processing Big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deploy data lakes on relational database management systems, as well as NoSQL data repositories that can store very large amounts of data.</a:t>
            </a:r>
          </a:p>
        </p:txBody>
      </p:sp>
      <p:pic>
        <p:nvPicPr>
          <p:cNvPr id="7" name="Picture 6">
            <a:extLst>
              <a:ext uri="{FF2B5EF4-FFF2-40B4-BE49-F238E27FC236}">
                <a16:creationId xmlns:a16="http://schemas.microsoft.com/office/drawing/2014/main" id="{1030D574-BA06-96BD-327C-D7E47578ED34}"/>
              </a:ext>
            </a:extLst>
          </p:cNvPr>
          <p:cNvPicPr>
            <a:picLocks noChangeAspect="1"/>
          </p:cNvPicPr>
          <p:nvPr/>
        </p:nvPicPr>
        <p:blipFill>
          <a:blip r:embed="rId3"/>
          <a:stretch>
            <a:fillRect/>
          </a:stretch>
        </p:blipFill>
        <p:spPr>
          <a:xfrm>
            <a:off x="6565900" y="4148380"/>
            <a:ext cx="5378450" cy="2333700"/>
          </a:xfrm>
          <a:prstGeom prst="rect">
            <a:avLst/>
          </a:prstGeom>
        </p:spPr>
      </p:pic>
    </p:spTree>
    <p:extLst>
      <p:ext uri="{BB962C8B-B14F-4D97-AF65-F5344CB8AC3E}">
        <p14:creationId xmlns:p14="http://schemas.microsoft.com/office/powerpoint/2010/main" val="3807321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14DAA8-CBB0-FE54-B6D0-702DE1BC8765}"/>
              </a:ext>
            </a:extLst>
          </p:cNvPr>
          <p:cNvSpPr txBox="1"/>
          <p:nvPr/>
        </p:nvSpPr>
        <p:spPr>
          <a:xfrm>
            <a:off x="5372100" y="161003"/>
            <a:ext cx="6819901"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u="sng" dirty="0">
                <a:solidFill>
                  <a:srgbClr val="333333"/>
                </a:solidFill>
                <a:effectLst/>
                <a:latin typeface="OpenSans"/>
              </a:rPr>
              <a:t>Data lakes can store all types of data including: </a:t>
            </a:r>
          </a:p>
          <a:p>
            <a:pPr marL="342900" indent="-342900" algn="l">
              <a:lnSpc>
                <a:spcPct val="150000"/>
              </a:lnSpc>
              <a:buFont typeface="+mj-lt"/>
              <a:buAutoNum type="arabicPeriod"/>
            </a:pPr>
            <a:r>
              <a:rPr lang="en-CA" sz="1400" b="0" i="0" dirty="0">
                <a:solidFill>
                  <a:srgbClr val="333333"/>
                </a:solidFill>
                <a:effectLst/>
                <a:latin typeface="OpenSans"/>
              </a:rPr>
              <a:t>unstructured data, such as documents and emails </a:t>
            </a:r>
          </a:p>
          <a:p>
            <a:pPr marL="342900" indent="-342900" algn="l">
              <a:lnSpc>
                <a:spcPct val="150000"/>
              </a:lnSpc>
              <a:buFont typeface="+mj-lt"/>
              <a:buAutoNum type="arabicPeriod"/>
            </a:pPr>
            <a:r>
              <a:rPr lang="en-CA" sz="1400" b="0" i="0" dirty="0">
                <a:solidFill>
                  <a:srgbClr val="333333"/>
                </a:solidFill>
                <a:effectLst/>
                <a:latin typeface="OpenSans"/>
              </a:rPr>
              <a:t>semi-structured data, such as JSON and XML files, and </a:t>
            </a:r>
          </a:p>
          <a:p>
            <a:pPr marL="342900" indent="-342900" algn="l">
              <a:lnSpc>
                <a:spcPct val="150000"/>
              </a:lnSpc>
              <a:buFont typeface="+mj-lt"/>
              <a:buAutoNum type="arabicPeriod"/>
            </a:pPr>
            <a:r>
              <a:rPr lang="en-CA" sz="1400" b="0" i="0" dirty="0">
                <a:solidFill>
                  <a:srgbClr val="333333"/>
                </a:solidFill>
                <a:effectLst/>
                <a:latin typeface="OpenSans"/>
              </a:rPr>
              <a:t>structured data from relational databases.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Scalability is another data lake benefit.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lakes can make use of scalable storage capacity—from terabytes to petabytes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By retaining data in its original format, data lakes save organizations time that would have been used to define structures, create schemas, and transform the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ability to access data in its original format enables fast, flexible reuse of the data for a wide range of current and future use cases. </a:t>
            </a:r>
          </a:p>
        </p:txBody>
      </p:sp>
      <p:pic>
        <p:nvPicPr>
          <p:cNvPr id="4" name="Picture 3">
            <a:extLst>
              <a:ext uri="{FF2B5EF4-FFF2-40B4-BE49-F238E27FC236}">
                <a16:creationId xmlns:a16="http://schemas.microsoft.com/office/drawing/2014/main" id="{DD951102-BC6F-1B83-4285-BD00C4D4DBA0}"/>
              </a:ext>
            </a:extLst>
          </p:cNvPr>
          <p:cNvPicPr>
            <a:picLocks noChangeAspect="1"/>
          </p:cNvPicPr>
          <p:nvPr/>
        </p:nvPicPr>
        <p:blipFill>
          <a:blip r:embed="rId2"/>
          <a:stretch>
            <a:fillRect/>
          </a:stretch>
        </p:blipFill>
        <p:spPr>
          <a:xfrm>
            <a:off x="49529" y="0"/>
            <a:ext cx="5372100" cy="2654300"/>
          </a:xfrm>
          <a:prstGeom prst="rect">
            <a:avLst/>
          </a:prstGeom>
        </p:spPr>
      </p:pic>
      <p:sp>
        <p:nvSpPr>
          <p:cNvPr id="6" name="TextBox 5">
            <a:extLst>
              <a:ext uri="{FF2B5EF4-FFF2-40B4-BE49-F238E27FC236}">
                <a16:creationId xmlns:a16="http://schemas.microsoft.com/office/drawing/2014/main" id="{AE56AE28-DB53-299D-3DC3-932BF3D4210B}"/>
              </a:ext>
            </a:extLst>
          </p:cNvPr>
          <p:cNvSpPr txBox="1"/>
          <p:nvPr/>
        </p:nvSpPr>
        <p:spPr>
          <a:xfrm>
            <a:off x="134302" y="4241514"/>
            <a:ext cx="7215187"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Some of the vendors that provide technologies, platforms, and reference architectures for data lakes include: </a:t>
            </a:r>
          </a:p>
          <a:p>
            <a:pPr algn="l">
              <a:lnSpc>
                <a:spcPct val="150000"/>
              </a:lnSpc>
            </a:pPr>
            <a:r>
              <a:rPr lang="en-CA" sz="1400" b="1" i="0" dirty="0">
                <a:solidFill>
                  <a:srgbClr val="333333"/>
                </a:solidFill>
                <a:effectLst/>
                <a:latin typeface="OpenSans"/>
              </a:rPr>
              <a:t>Amazon |Cloudera | Google | </a:t>
            </a:r>
            <a:r>
              <a:rPr lang="en-CA" sz="1400" b="1" dirty="0">
                <a:solidFill>
                  <a:srgbClr val="333333"/>
                </a:solidFill>
                <a:latin typeface="OpenSans"/>
              </a:rPr>
              <a:t>I</a:t>
            </a:r>
            <a:r>
              <a:rPr lang="en-CA" sz="1400" b="1" i="0" dirty="0">
                <a:solidFill>
                  <a:srgbClr val="333333"/>
                </a:solidFill>
                <a:effectLst/>
                <a:latin typeface="OpenSans"/>
              </a:rPr>
              <a:t>BM | Informatica | Microsoft | Oracle | SAS  |Snowflake | </a:t>
            </a:r>
          </a:p>
          <a:p>
            <a:pPr algn="l">
              <a:lnSpc>
                <a:spcPct val="150000"/>
              </a:lnSpc>
            </a:pPr>
            <a:r>
              <a:rPr lang="en-CA" sz="1400" b="1" i="0" dirty="0">
                <a:solidFill>
                  <a:srgbClr val="333333"/>
                </a:solidFill>
                <a:effectLst/>
                <a:latin typeface="OpenSans"/>
              </a:rPr>
              <a:t>Teradata | </a:t>
            </a:r>
            <a:r>
              <a:rPr lang="en-CA" sz="1400" b="1" i="0" dirty="0" err="1">
                <a:solidFill>
                  <a:srgbClr val="333333"/>
                </a:solidFill>
                <a:effectLst/>
                <a:latin typeface="OpenSans"/>
              </a:rPr>
              <a:t>Zaloni</a:t>
            </a:r>
            <a:r>
              <a:rPr lang="en-CA" sz="1400" b="1"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lakes were designed in response to the limitations of data warehouses.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Depending on the requirements, a typical organization will require both a data warehouse and a data lake as they serve different needs</a:t>
            </a:r>
          </a:p>
        </p:txBody>
      </p:sp>
      <p:pic>
        <p:nvPicPr>
          <p:cNvPr id="7" name="Picture 6">
            <a:extLst>
              <a:ext uri="{FF2B5EF4-FFF2-40B4-BE49-F238E27FC236}">
                <a16:creationId xmlns:a16="http://schemas.microsoft.com/office/drawing/2014/main" id="{EC2C4738-38E3-5415-436C-CCF7F95E2BC6}"/>
              </a:ext>
            </a:extLst>
          </p:cNvPr>
          <p:cNvPicPr>
            <a:picLocks noChangeAspect="1"/>
          </p:cNvPicPr>
          <p:nvPr/>
        </p:nvPicPr>
        <p:blipFill>
          <a:blip r:embed="rId3"/>
          <a:stretch>
            <a:fillRect/>
          </a:stretch>
        </p:blipFill>
        <p:spPr>
          <a:xfrm>
            <a:off x="7492100" y="4359846"/>
            <a:ext cx="4565597" cy="2337151"/>
          </a:xfrm>
          <a:prstGeom prst="rect">
            <a:avLst/>
          </a:prstGeom>
        </p:spPr>
      </p:pic>
    </p:spTree>
    <p:extLst>
      <p:ext uri="{BB962C8B-B14F-4D97-AF65-F5344CB8AC3E}">
        <p14:creationId xmlns:p14="http://schemas.microsoft.com/office/powerpoint/2010/main" val="3305202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A5511D-4892-2617-929A-752E7AEF5731}"/>
              </a:ext>
            </a:extLst>
          </p:cNvPr>
          <p:cNvSpPr txBox="1"/>
          <p:nvPr/>
        </p:nvSpPr>
        <p:spPr>
          <a:xfrm>
            <a:off x="4894581" y="198924"/>
            <a:ext cx="7162800" cy="1674689"/>
          </a:xfrm>
          <a:prstGeom prst="rect">
            <a:avLst/>
          </a:prstGeom>
          <a:noFill/>
        </p:spPr>
        <p:txBody>
          <a:bodyPr wrap="square">
            <a:spAutoFit/>
          </a:bodyPr>
          <a:lstStyle/>
          <a:p>
            <a:pPr algn="l">
              <a:lnSpc>
                <a:spcPct val="150000"/>
              </a:lnSpc>
            </a:pPr>
            <a:r>
              <a:rPr lang="en-CA" sz="1400" b="0" i="0" u="sng" dirty="0">
                <a:solidFill>
                  <a:srgbClr val="333333"/>
                </a:solidFill>
                <a:effectLst/>
                <a:latin typeface="OpenSans"/>
              </a:rPr>
              <a:t>Compare data lakes with data warehouses: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it comes to data, in a data lake, data is integrated in its raw and unstructured form. </a:t>
            </a:r>
            <a:endParaRPr lang="en-CA" sz="1400" b="0" i="0" u="sng" dirty="0">
              <a:solidFill>
                <a:srgbClr val="333333"/>
              </a:solidFill>
              <a:effectLst/>
              <a:latin typeface="OpenSans"/>
            </a:endParaRPr>
          </a:p>
          <a:p>
            <a:pPr algn="l">
              <a:lnSpc>
                <a:spcPct val="150000"/>
              </a:lnSpc>
            </a:pPr>
            <a:r>
              <a:rPr lang="en-CA" sz="1400" b="0" i="0" u="sng" dirty="0">
                <a:solidFill>
                  <a:srgbClr val="333333"/>
                </a:solidFill>
                <a:effectLst/>
                <a:latin typeface="OpenSans"/>
              </a:rPr>
              <a:t>A data warehouse is different.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all data has already been processed and conformed to standards prior to loading to the warehouse. </a:t>
            </a:r>
          </a:p>
        </p:txBody>
      </p:sp>
      <p:pic>
        <p:nvPicPr>
          <p:cNvPr id="4" name="Picture 3">
            <a:extLst>
              <a:ext uri="{FF2B5EF4-FFF2-40B4-BE49-F238E27FC236}">
                <a16:creationId xmlns:a16="http://schemas.microsoft.com/office/drawing/2014/main" id="{314D263C-71CF-D907-2B7B-74399A2336EF}"/>
              </a:ext>
            </a:extLst>
          </p:cNvPr>
          <p:cNvPicPr>
            <a:picLocks noChangeAspect="1"/>
          </p:cNvPicPr>
          <p:nvPr/>
        </p:nvPicPr>
        <p:blipFill>
          <a:blip r:embed="rId2"/>
          <a:stretch>
            <a:fillRect/>
          </a:stretch>
        </p:blipFill>
        <p:spPr>
          <a:xfrm>
            <a:off x="134619" y="144780"/>
            <a:ext cx="4662089" cy="2141220"/>
          </a:xfrm>
          <a:prstGeom prst="rect">
            <a:avLst/>
          </a:prstGeom>
        </p:spPr>
      </p:pic>
      <p:sp>
        <p:nvSpPr>
          <p:cNvPr id="6" name="TextBox 5">
            <a:extLst>
              <a:ext uri="{FF2B5EF4-FFF2-40B4-BE49-F238E27FC236}">
                <a16:creationId xmlns:a16="http://schemas.microsoft.com/office/drawing/2014/main" id="{95B2D338-AA48-3B38-BE89-0F78E6EDAE0C}"/>
              </a:ext>
            </a:extLst>
          </p:cNvPr>
          <p:cNvSpPr txBox="1"/>
          <p:nvPr/>
        </p:nvSpPr>
        <p:spPr>
          <a:xfrm>
            <a:off x="4297680" y="2503170"/>
            <a:ext cx="7759702"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using data lakes, you do not need to define the structure and schema of the data before loading into the data lake.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data warehouse on the other hand requires strict conformance to schema and therefore a schema needs to be designed and implemented prior to loading the data</a:t>
            </a:r>
          </a:p>
        </p:txBody>
      </p:sp>
      <p:pic>
        <p:nvPicPr>
          <p:cNvPr id="7" name="Picture 6">
            <a:extLst>
              <a:ext uri="{FF2B5EF4-FFF2-40B4-BE49-F238E27FC236}">
                <a16:creationId xmlns:a16="http://schemas.microsoft.com/office/drawing/2014/main" id="{D04C2D07-F53C-85EE-6D4D-6BB3AC289E7B}"/>
              </a:ext>
            </a:extLst>
          </p:cNvPr>
          <p:cNvPicPr>
            <a:picLocks noChangeAspect="1"/>
          </p:cNvPicPr>
          <p:nvPr/>
        </p:nvPicPr>
        <p:blipFill>
          <a:blip r:embed="rId3"/>
          <a:stretch>
            <a:fillRect/>
          </a:stretch>
        </p:blipFill>
        <p:spPr>
          <a:xfrm>
            <a:off x="301942" y="2451473"/>
            <a:ext cx="3995737" cy="1834777"/>
          </a:xfrm>
          <a:prstGeom prst="rect">
            <a:avLst/>
          </a:prstGeom>
        </p:spPr>
      </p:pic>
      <p:sp>
        <p:nvSpPr>
          <p:cNvPr id="9" name="TextBox 8">
            <a:extLst>
              <a:ext uri="{FF2B5EF4-FFF2-40B4-BE49-F238E27FC236}">
                <a16:creationId xmlns:a16="http://schemas.microsoft.com/office/drawing/2014/main" id="{A6824293-5BB5-2DB7-4E3C-CD584E91837B}"/>
              </a:ext>
            </a:extLst>
          </p:cNvPr>
          <p:cNvSpPr txBox="1"/>
          <p:nvPr/>
        </p:nvSpPr>
        <p:spPr>
          <a:xfrm>
            <a:off x="4482148" y="5203597"/>
            <a:ext cx="7791450" cy="10283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In data lakes the data might or might not be curated,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raw data. And data is agile and does not necessarily comply with governance guidelines.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comparison, the data in data warehouses is curated and adheres to data governance.</a:t>
            </a:r>
          </a:p>
        </p:txBody>
      </p:sp>
      <p:pic>
        <p:nvPicPr>
          <p:cNvPr id="10" name="Picture 9">
            <a:extLst>
              <a:ext uri="{FF2B5EF4-FFF2-40B4-BE49-F238E27FC236}">
                <a16:creationId xmlns:a16="http://schemas.microsoft.com/office/drawing/2014/main" id="{31F9ED57-21BC-0B0E-5926-67C0A3E11031}"/>
              </a:ext>
            </a:extLst>
          </p:cNvPr>
          <p:cNvPicPr>
            <a:picLocks noChangeAspect="1"/>
          </p:cNvPicPr>
          <p:nvPr/>
        </p:nvPicPr>
        <p:blipFill>
          <a:blip r:embed="rId4"/>
          <a:stretch>
            <a:fillRect/>
          </a:stretch>
        </p:blipFill>
        <p:spPr>
          <a:xfrm>
            <a:off x="0" y="4511684"/>
            <a:ext cx="4482148" cy="2235826"/>
          </a:xfrm>
          <a:prstGeom prst="rect">
            <a:avLst/>
          </a:prstGeom>
        </p:spPr>
      </p:pic>
    </p:spTree>
    <p:extLst>
      <p:ext uri="{BB962C8B-B14F-4D97-AF65-F5344CB8AC3E}">
        <p14:creationId xmlns:p14="http://schemas.microsoft.com/office/powerpoint/2010/main" val="2969235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2BD7F2-7244-6FCA-010C-9C1B83F2A0F9}"/>
              </a:ext>
            </a:extLst>
          </p:cNvPr>
          <p:cNvSpPr txBox="1"/>
          <p:nvPr/>
        </p:nvSpPr>
        <p:spPr>
          <a:xfrm>
            <a:off x="5038848" y="60767"/>
            <a:ext cx="7047053" cy="2462213"/>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333333"/>
                </a:solidFill>
                <a:effectLst/>
                <a:latin typeface="OpenSans"/>
              </a:rPr>
              <a:t>Traditionally, data warehouses have been hosted on-premises within enterprise data centers, initially on mainframes and then on Unix, Windows, and Linux systems. </a:t>
            </a:r>
          </a:p>
          <a:p>
            <a:pPr marL="285750" indent="-285750" algn="l">
              <a:buFont typeface="Arial" panose="020B0604020202020204" pitchFamily="34" charset="0"/>
              <a:buChar char="•"/>
            </a:pPr>
            <a:r>
              <a:rPr lang="en-CA" sz="1400" b="0" i="0" dirty="0">
                <a:solidFill>
                  <a:srgbClr val="333333"/>
                </a:solidFill>
                <a:effectLst/>
                <a:latin typeface="OpenSans"/>
              </a:rPr>
              <a:t>Data warehouse appliances emerged with the growth of more extensive data volumes in the 2000s. </a:t>
            </a:r>
          </a:p>
          <a:p>
            <a:pPr marL="285750" indent="-285750" algn="l">
              <a:buFont typeface="Arial" panose="020B0604020202020204" pitchFamily="34" charset="0"/>
              <a:buChar char="•"/>
            </a:pPr>
            <a:r>
              <a:rPr lang="en-CA" sz="1400" b="0" i="0" dirty="0">
                <a:solidFill>
                  <a:srgbClr val="333333"/>
                </a:solidFill>
                <a:effectLst/>
                <a:latin typeface="OpenSans"/>
              </a:rPr>
              <a:t>These appliances consisted of a pre-integrated bundle of specialized hardware and optimized data warehousing software that reduced large-scale data warehousing management overhead. </a:t>
            </a:r>
          </a:p>
          <a:p>
            <a:pPr marL="285750" indent="-285750" algn="l">
              <a:buFont typeface="Arial" panose="020B0604020202020204" pitchFamily="34" charset="0"/>
              <a:buChar char="•"/>
            </a:pPr>
            <a:r>
              <a:rPr lang="en-CA" sz="1400" b="0" i="0" dirty="0">
                <a:solidFill>
                  <a:srgbClr val="333333"/>
                </a:solidFill>
                <a:effectLst/>
                <a:latin typeface="OpenSans"/>
              </a:rPr>
              <a:t>In the last decade or so, with exponential amounts of data being generated and stored in the cloud, </a:t>
            </a:r>
            <a:r>
              <a:rPr lang="en-CA" sz="1400" b="1" i="0" dirty="0">
                <a:solidFill>
                  <a:srgbClr val="333333"/>
                </a:solidFill>
                <a:effectLst/>
                <a:latin typeface="OpenSans"/>
              </a:rPr>
              <a:t>Cloud Data Warehouses</a:t>
            </a:r>
            <a:r>
              <a:rPr lang="en-CA" sz="1400" b="0" i="0" dirty="0">
                <a:solidFill>
                  <a:srgbClr val="333333"/>
                </a:solidFill>
                <a:effectLst/>
                <a:latin typeface="OpenSans"/>
              </a:rPr>
              <a:t>, frequently called CDWs, have gained popularity, where organizations don't purchase hardware or install warehousing software. </a:t>
            </a:r>
          </a:p>
          <a:p>
            <a:pPr marL="285750" indent="-285750" algn="l">
              <a:buFont typeface="Arial" panose="020B0604020202020204" pitchFamily="34" charset="0"/>
              <a:buChar char="•"/>
            </a:pPr>
            <a:r>
              <a:rPr lang="en-CA" sz="1400" b="0" i="0" dirty="0">
                <a:solidFill>
                  <a:srgbClr val="333333"/>
                </a:solidFill>
                <a:effectLst/>
                <a:latin typeface="OpenSans"/>
              </a:rPr>
              <a:t>Instead, organizations access data warehouses as a scalable, </a:t>
            </a:r>
            <a:r>
              <a:rPr lang="en-CA" sz="1400" b="1" i="0" dirty="0">
                <a:solidFill>
                  <a:srgbClr val="333333"/>
                </a:solidFill>
                <a:effectLst/>
                <a:latin typeface="OpenSans"/>
              </a:rPr>
              <a:t>pay-as-you-go service</a:t>
            </a:r>
            <a:r>
              <a:rPr lang="en-CA" sz="1400" b="0" i="0" dirty="0">
                <a:solidFill>
                  <a:srgbClr val="333333"/>
                </a:solidFill>
                <a:effectLst/>
                <a:latin typeface="OpenSans"/>
              </a:rPr>
              <a:t>. </a:t>
            </a:r>
          </a:p>
        </p:txBody>
      </p:sp>
      <p:pic>
        <p:nvPicPr>
          <p:cNvPr id="4" name="Picture 3">
            <a:extLst>
              <a:ext uri="{FF2B5EF4-FFF2-40B4-BE49-F238E27FC236}">
                <a16:creationId xmlns:a16="http://schemas.microsoft.com/office/drawing/2014/main" id="{D1DD644F-9C5C-002D-5152-9984039513A2}"/>
              </a:ext>
            </a:extLst>
          </p:cNvPr>
          <p:cNvPicPr>
            <a:picLocks noChangeAspect="1"/>
          </p:cNvPicPr>
          <p:nvPr/>
        </p:nvPicPr>
        <p:blipFill>
          <a:blip r:embed="rId2"/>
          <a:stretch>
            <a:fillRect/>
          </a:stretch>
        </p:blipFill>
        <p:spPr>
          <a:xfrm>
            <a:off x="140825" y="60767"/>
            <a:ext cx="4953000" cy="2425700"/>
          </a:xfrm>
          <a:prstGeom prst="rect">
            <a:avLst/>
          </a:prstGeom>
        </p:spPr>
      </p:pic>
      <p:pic>
        <p:nvPicPr>
          <p:cNvPr id="5" name="Picture 4">
            <a:extLst>
              <a:ext uri="{FF2B5EF4-FFF2-40B4-BE49-F238E27FC236}">
                <a16:creationId xmlns:a16="http://schemas.microsoft.com/office/drawing/2014/main" id="{BB8C8E67-25BA-76C9-83D1-AD113DE5A235}"/>
              </a:ext>
            </a:extLst>
          </p:cNvPr>
          <p:cNvPicPr>
            <a:picLocks noChangeAspect="1"/>
          </p:cNvPicPr>
          <p:nvPr/>
        </p:nvPicPr>
        <p:blipFill>
          <a:blip r:embed="rId3"/>
          <a:stretch>
            <a:fillRect/>
          </a:stretch>
        </p:blipFill>
        <p:spPr>
          <a:xfrm>
            <a:off x="140825" y="3278284"/>
            <a:ext cx="5345577" cy="3348222"/>
          </a:xfrm>
          <a:prstGeom prst="rect">
            <a:avLst/>
          </a:prstGeom>
        </p:spPr>
      </p:pic>
      <p:sp>
        <p:nvSpPr>
          <p:cNvPr id="7" name="TextBox 6">
            <a:extLst>
              <a:ext uri="{FF2B5EF4-FFF2-40B4-BE49-F238E27FC236}">
                <a16:creationId xmlns:a16="http://schemas.microsoft.com/office/drawing/2014/main" id="{F0548E01-55A7-B225-6A5F-AFF63D0FE7BE}"/>
              </a:ext>
            </a:extLst>
          </p:cNvPr>
          <p:cNvSpPr txBox="1"/>
          <p:nvPr/>
        </p:nvSpPr>
        <p:spPr>
          <a:xfrm>
            <a:off x="5512445" y="2746669"/>
            <a:ext cx="6573456" cy="366472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200" b="1" i="0" dirty="0">
                <a:solidFill>
                  <a:srgbClr val="FF0000"/>
                </a:solidFill>
                <a:effectLst/>
                <a:latin typeface="OpenSans"/>
              </a:rPr>
              <a:t>Retail and e-commerce</a:t>
            </a:r>
            <a:r>
              <a:rPr lang="en-CA" sz="1200" b="0" i="0" dirty="0">
                <a:solidFill>
                  <a:srgbClr val="FF0000"/>
                </a:solidFill>
                <a:effectLst/>
                <a:latin typeface="OpenSans"/>
              </a:rPr>
              <a:t> </a:t>
            </a:r>
            <a:r>
              <a:rPr lang="en-CA" sz="1200" b="0" i="0" dirty="0">
                <a:solidFill>
                  <a:srgbClr val="333333"/>
                </a:solidFill>
                <a:effectLst/>
                <a:latin typeface="OpenSans"/>
              </a:rPr>
              <a:t>organizations use data warehouses to </a:t>
            </a:r>
            <a:r>
              <a:rPr lang="en-CA" sz="1200" b="0" i="0" u="sng" dirty="0">
                <a:solidFill>
                  <a:srgbClr val="333333"/>
                </a:solidFill>
                <a:effectLst/>
                <a:latin typeface="OpenSans"/>
              </a:rPr>
              <a:t>analyze and report on sales performance</a:t>
            </a:r>
            <a:r>
              <a:rPr lang="en-CA" sz="1200" b="0" i="0" dirty="0">
                <a:solidFill>
                  <a:srgbClr val="333333"/>
                </a:solidFill>
                <a:effectLst/>
                <a:latin typeface="OpenSans"/>
              </a:rPr>
              <a:t>. These organizations also </a:t>
            </a:r>
            <a:r>
              <a:rPr lang="en-CA" sz="1200" b="1" i="0" u="sng" dirty="0">
                <a:solidFill>
                  <a:srgbClr val="333333"/>
                </a:solidFill>
                <a:effectLst/>
                <a:latin typeface="OpenSans"/>
              </a:rPr>
              <a:t>apply machine learning assisted shopping</a:t>
            </a:r>
            <a:r>
              <a:rPr lang="en-CA" sz="1200" b="0" i="0" dirty="0">
                <a:solidFill>
                  <a:srgbClr val="333333"/>
                </a:solidFill>
                <a:effectLst/>
                <a:latin typeface="OpenSans"/>
              </a:rPr>
              <a:t> that provides shoppers with relevant recommendations that drive additional sales.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By applying </a:t>
            </a:r>
            <a:r>
              <a:rPr lang="en-CA" sz="1200" b="0" i="0" u="sng" dirty="0">
                <a:solidFill>
                  <a:srgbClr val="333333"/>
                </a:solidFill>
                <a:effectLst/>
                <a:latin typeface="OpenSans"/>
              </a:rPr>
              <a:t>artificial intelligence to patient data</a:t>
            </a:r>
            <a:r>
              <a:rPr lang="en-CA" sz="1200" b="0" i="0" dirty="0">
                <a:solidFill>
                  <a:srgbClr val="333333"/>
                </a:solidFill>
                <a:effectLst/>
                <a:latin typeface="OpenSans"/>
              </a:rPr>
              <a:t>, </a:t>
            </a:r>
            <a:r>
              <a:rPr lang="en-CA" sz="1200" b="1" i="0" dirty="0">
                <a:solidFill>
                  <a:srgbClr val="FF0000"/>
                </a:solidFill>
                <a:effectLst/>
                <a:latin typeface="OpenSans"/>
              </a:rPr>
              <a:t>healthcare providers </a:t>
            </a:r>
            <a:r>
              <a:rPr lang="en-CA" sz="1200" b="0" i="0" dirty="0">
                <a:solidFill>
                  <a:srgbClr val="333333"/>
                </a:solidFill>
                <a:effectLst/>
                <a:latin typeface="OpenSans"/>
              </a:rPr>
              <a:t>can access the most recent insights and use that information </a:t>
            </a:r>
            <a:r>
              <a:rPr lang="en-CA" sz="1200" b="0" i="0" u="sng" dirty="0">
                <a:solidFill>
                  <a:srgbClr val="333333"/>
                </a:solidFill>
                <a:effectLst/>
                <a:latin typeface="OpenSans"/>
              </a:rPr>
              <a:t>to diagnose and treat their patients </a:t>
            </a:r>
            <a:r>
              <a:rPr lang="en-CA" sz="1200" b="0" i="0" dirty="0">
                <a:solidFill>
                  <a:srgbClr val="333333"/>
                </a:solidFill>
                <a:effectLst/>
                <a:latin typeface="OpenSans"/>
              </a:rPr>
              <a:t>with greater accuracy. </a:t>
            </a:r>
          </a:p>
          <a:p>
            <a:pPr marL="285750" indent="-285750" algn="l">
              <a:lnSpc>
                <a:spcPct val="150000"/>
              </a:lnSpc>
              <a:buFont typeface="Arial" panose="020B0604020202020204" pitchFamily="34" charset="0"/>
              <a:buChar char="•"/>
            </a:pPr>
            <a:r>
              <a:rPr lang="en-CA" sz="1200" b="0" i="0" dirty="0">
                <a:solidFill>
                  <a:srgbClr val="333333"/>
                </a:solidFill>
                <a:effectLst/>
                <a:latin typeface="OpenSans"/>
              </a:rPr>
              <a:t>BI capabilities </a:t>
            </a:r>
            <a:r>
              <a:rPr lang="en-CA" sz="1200" b="0" i="0" dirty="0">
                <a:solidFill>
                  <a:srgbClr val="FF0000"/>
                </a:solidFill>
                <a:effectLst/>
                <a:latin typeface="OpenSans"/>
              </a:rPr>
              <a:t>enable </a:t>
            </a:r>
            <a:r>
              <a:rPr lang="en-CA" sz="1200" b="1" i="0" dirty="0">
                <a:solidFill>
                  <a:srgbClr val="FF0000"/>
                </a:solidFill>
                <a:effectLst/>
                <a:latin typeface="OpenSans"/>
              </a:rPr>
              <a:t>transportation </a:t>
            </a:r>
            <a:r>
              <a:rPr lang="en-CA" sz="1200" b="1" i="0" dirty="0">
                <a:solidFill>
                  <a:srgbClr val="333333"/>
                </a:solidFill>
                <a:effectLst/>
                <a:latin typeface="OpenSans"/>
              </a:rPr>
              <a:t>pro</a:t>
            </a:r>
            <a:r>
              <a:rPr lang="en-CA" sz="1200" b="0" i="0" dirty="0">
                <a:solidFill>
                  <a:srgbClr val="333333"/>
                </a:solidFill>
                <a:effectLst/>
                <a:latin typeface="OpenSans"/>
              </a:rPr>
              <a:t>viders to </a:t>
            </a:r>
            <a:r>
              <a:rPr lang="en-CA" sz="1200" b="0" i="0" u="sng" dirty="0">
                <a:solidFill>
                  <a:srgbClr val="333333"/>
                </a:solidFill>
                <a:effectLst/>
                <a:latin typeface="OpenSans"/>
              </a:rPr>
              <a:t>optimize routes, travel times, equipment needs</a:t>
            </a:r>
            <a:r>
              <a:rPr lang="en-CA" sz="1200" b="0" i="0" dirty="0">
                <a:solidFill>
                  <a:srgbClr val="333333"/>
                </a:solidFill>
                <a:effectLst/>
                <a:latin typeface="OpenSans"/>
              </a:rPr>
              <a:t>, and staffing requirements. </a:t>
            </a:r>
          </a:p>
          <a:p>
            <a:pPr marL="285750" indent="-285750" algn="l">
              <a:lnSpc>
                <a:spcPct val="150000"/>
              </a:lnSpc>
              <a:buFont typeface="Arial" panose="020B0604020202020204" pitchFamily="34" charset="0"/>
              <a:buChar char="•"/>
            </a:pPr>
            <a:r>
              <a:rPr lang="en-CA" sz="1200" b="1" i="0" dirty="0">
                <a:solidFill>
                  <a:srgbClr val="FF0000"/>
                </a:solidFill>
                <a:effectLst/>
                <a:latin typeface="OpenSans"/>
              </a:rPr>
              <a:t>Financial tech </a:t>
            </a:r>
            <a:r>
              <a:rPr lang="en-CA" sz="1200" b="0" i="0" dirty="0">
                <a:solidFill>
                  <a:srgbClr val="333333"/>
                </a:solidFill>
                <a:effectLst/>
                <a:latin typeface="OpenSans"/>
              </a:rPr>
              <a:t>organizations, including banking, apply data analytics </a:t>
            </a:r>
            <a:r>
              <a:rPr lang="en-CA" sz="1200" b="1" i="0" dirty="0">
                <a:solidFill>
                  <a:srgbClr val="333333"/>
                </a:solidFill>
                <a:effectLst/>
                <a:latin typeface="OpenSans"/>
              </a:rPr>
              <a:t>to evaluate risks, detect fraud, and cross-sell services. </a:t>
            </a:r>
          </a:p>
          <a:p>
            <a:pPr marL="285750" indent="-285750" algn="l">
              <a:lnSpc>
                <a:spcPct val="150000"/>
              </a:lnSpc>
              <a:buFont typeface="Arial" panose="020B0604020202020204" pitchFamily="34" charset="0"/>
              <a:buChar char="•"/>
            </a:pPr>
            <a:r>
              <a:rPr lang="en-CA" sz="1200" b="1" i="0" dirty="0">
                <a:solidFill>
                  <a:srgbClr val="FF0000"/>
                </a:solidFill>
                <a:effectLst/>
                <a:latin typeface="OpenSans"/>
              </a:rPr>
              <a:t>Social media organizations </a:t>
            </a:r>
            <a:r>
              <a:rPr lang="en-CA" sz="1200" b="0" i="0" dirty="0">
                <a:solidFill>
                  <a:srgbClr val="333333"/>
                </a:solidFill>
                <a:effectLst/>
                <a:latin typeface="OpenSans"/>
              </a:rPr>
              <a:t>need analytic capabilities that can quickly measure e</a:t>
            </a:r>
            <a:r>
              <a:rPr lang="en-CA" sz="1200" b="0" i="0" u="sng" dirty="0">
                <a:solidFill>
                  <a:srgbClr val="333333"/>
                </a:solidFill>
                <a:effectLst/>
                <a:latin typeface="OpenSans"/>
              </a:rPr>
              <a:t>ver-changing customer sentiment a</a:t>
            </a:r>
            <a:r>
              <a:rPr lang="en-CA" sz="1200" b="0" i="0" dirty="0">
                <a:solidFill>
                  <a:srgbClr val="333333"/>
                </a:solidFill>
                <a:effectLst/>
                <a:latin typeface="OpenSans"/>
              </a:rPr>
              <a:t>nd project product sales. </a:t>
            </a:r>
          </a:p>
          <a:p>
            <a:pPr marL="285750" indent="-285750" algn="l">
              <a:lnSpc>
                <a:spcPct val="150000"/>
              </a:lnSpc>
              <a:buFont typeface="Arial" panose="020B0604020202020204" pitchFamily="34" charset="0"/>
              <a:buChar char="•"/>
            </a:pPr>
            <a:r>
              <a:rPr lang="en-CA" sz="1200" b="1" i="0" dirty="0">
                <a:solidFill>
                  <a:srgbClr val="333333"/>
                </a:solidFill>
                <a:effectLst/>
                <a:latin typeface="OpenSans"/>
              </a:rPr>
              <a:t>Governments a</a:t>
            </a:r>
            <a:r>
              <a:rPr lang="en-CA" sz="1200" b="0" i="0" dirty="0">
                <a:solidFill>
                  <a:srgbClr val="333333"/>
                </a:solidFill>
                <a:effectLst/>
                <a:latin typeface="OpenSans"/>
              </a:rPr>
              <a:t>pply business intelligence to analyze and </a:t>
            </a:r>
            <a:r>
              <a:rPr lang="en-CA" sz="1200" b="1" i="0" dirty="0">
                <a:solidFill>
                  <a:srgbClr val="333333"/>
                </a:solidFill>
                <a:effectLst/>
                <a:latin typeface="OpenSans"/>
              </a:rPr>
              <a:t>evaluate citizen-focused programs </a:t>
            </a:r>
            <a:r>
              <a:rPr lang="en-CA" sz="1200" b="0" i="0" dirty="0">
                <a:solidFill>
                  <a:srgbClr val="333333"/>
                </a:solidFill>
                <a:effectLst/>
                <a:latin typeface="OpenSans"/>
              </a:rPr>
              <a:t>and assist with </a:t>
            </a:r>
            <a:r>
              <a:rPr lang="en-CA" sz="1200" b="0" i="0" u="sng" dirty="0">
                <a:solidFill>
                  <a:srgbClr val="333333"/>
                </a:solidFill>
                <a:effectLst/>
                <a:latin typeface="OpenSans"/>
              </a:rPr>
              <a:t>policy change decisions</a:t>
            </a:r>
            <a:r>
              <a:rPr lang="en-CA" sz="1200" b="0" i="0" dirty="0">
                <a:solidFill>
                  <a:srgbClr val="333333"/>
                </a:solidFill>
                <a:effectLst/>
                <a:latin typeface="OpenSans"/>
              </a:rPr>
              <a:t>. </a:t>
            </a:r>
          </a:p>
        </p:txBody>
      </p:sp>
    </p:spTree>
    <p:extLst>
      <p:ext uri="{BB962C8B-B14F-4D97-AF65-F5344CB8AC3E}">
        <p14:creationId xmlns:p14="http://schemas.microsoft.com/office/powerpoint/2010/main" val="4022255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3F128-73FF-B7AA-A268-9319531A24A0}"/>
              </a:ext>
            </a:extLst>
          </p:cNvPr>
          <p:cNvPicPr>
            <a:picLocks noChangeAspect="1"/>
          </p:cNvPicPr>
          <p:nvPr/>
        </p:nvPicPr>
        <p:blipFill>
          <a:blip r:embed="rId2"/>
          <a:stretch>
            <a:fillRect/>
          </a:stretch>
        </p:blipFill>
        <p:spPr>
          <a:xfrm>
            <a:off x="254000" y="130810"/>
            <a:ext cx="5397500" cy="2527300"/>
          </a:xfrm>
          <a:prstGeom prst="rect">
            <a:avLst/>
          </a:prstGeom>
        </p:spPr>
      </p:pic>
      <p:pic>
        <p:nvPicPr>
          <p:cNvPr id="5" name="Picture 4">
            <a:extLst>
              <a:ext uri="{FF2B5EF4-FFF2-40B4-BE49-F238E27FC236}">
                <a16:creationId xmlns:a16="http://schemas.microsoft.com/office/drawing/2014/main" id="{E4521FE2-D12F-98F2-33DB-09C67ACFCF61}"/>
              </a:ext>
            </a:extLst>
          </p:cNvPr>
          <p:cNvPicPr>
            <a:picLocks noChangeAspect="1"/>
          </p:cNvPicPr>
          <p:nvPr/>
        </p:nvPicPr>
        <p:blipFill>
          <a:blip r:embed="rId3"/>
          <a:stretch>
            <a:fillRect/>
          </a:stretch>
        </p:blipFill>
        <p:spPr>
          <a:xfrm>
            <a:off x="2214427" y="3246120"/>
            <a:ext cx="7182891" cy="3481070"/>
          </a:xfrm>
          <a:prstGeom prst="rect">
            <a:avLst/>
          </a:prstGeom>
        </p:spPr>
      </p:pic>
    </p:spTree>
    <p:extLst>
      <p:ext uri="{BB962C8B-B14F-4D97-AF65-F5344CB8AC3E}">
        <p14:creationId xmlns:p14="http://schemas.microsoft.com/office/powerpoint/2010/main" val="75901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668EC-D5F2-2E19-B9AC-3C1BB87777F8}"/>
              </a:ext>
            </a:extLst>
          </p:cNvPr>
          <p:cNvSpPr txBox="1"/>
          <p:nvPr/>
        </p:nvSpPr>
        <p:spPr>
          <a:xfrm>
            <a:off x="231862" y="422910"/>
            <a:ext cx="11728275" cy="338554"/>
          </a:xfrm>
          <a:prstGeom prst="rect">
            <a:avLst/>
          </a:prstGeom>
          <a:noFill/>
        </p:spPr>
        <p:txBody>
          <a:bodyPr wrap="none" rtlCol="0">
            <a:spAutoFit/>
          </a:bodyPr>
          <a:lstStyle/>
          <a:p>
            <a:r>
              <a:rPr lang="en-US" sz="1600" dirty="0">
                <a:solidFill>
                  <a:schemeClr val="accent5"/>
                </a:solidFill>
              </a:rPr>
              <a:t>Data Lakehouse </a:t>
            </a:r>
            <a:r>
              <a:rPr lang="en-US" sz="1600" dirty="0"/>
              <a:t>: it is a combination of Data Lake (Flexibility, cost effectiveness) and Data Warehouse (structure, performance, governance)</a:t>
            </a:r>
          </a:p>
        </p:txBody>
      </p:sp>
    </p:spTree>
    <p:extLst>
      <p:ext uri="{BB962C8B-B14F-4D97-AF65-F5344CB8AC3E}">
        <p14:creationId xmlns:p14="http://schemas.microsoft.com/office/powerpoint/2010/main" val="1917535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017410-244A-ED5D-06E0-8F8016E46A63}"/>
              </a:ext>
            </a:extLst>
          </p:cNvPr>
          <p:cNvSpPr txBox="1"/>
          <p:nvPr/>
        </p:nvSpPr>
        <p:spPr>
          <a:xfrm>
            <a:off x="98385" y="189854"/>
            <a:ext cx="6568634" cy="559416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Data warehouses enable organizations to </a:t>
            </a:r>
            <a:r>
              <a:rPr lang="en-CA" sz="1600" b="1" i="0" dirty="0">
                <a:solidFill>
                  <a:srgbClr val="333333"/>
                </a:solidFill>
                <a:effectLst/>
                <a:latin typeface="OpenSans"/>
              </a:rPr>
              <a:t>centralize data from disparate data sources</a:t>
            </a:r>
            <a:r>
              <a:rPr lang="en-CA" sz="1600" b="0" i="0" dirty="0">
                <a:solidFill>
                  <a:srgbClr val="333333"/>
                </a:solidFill>
                <a:effectLst/>
                <a:latin typeface="OpenSans"/>
              </a:rPr>
              <a:t>, such as transactional systems, operational databases, and flat files.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Data integration</a:t>
            </a:r>
            <a:r>
              <a:rPr lang="en-CA" sz="1600" b="0" i="0" dirty="0">
                <a:solidFill>
                  <a:srgbClr val="333333"/>
                </a:solidFill>
                <a:effectLst/>
                <a:latin typeface="OpenSans"/>
              </a:rPr>
              <a:t>, </a:t>
            </a:r>
            <a:r>
              <a:rPr lang="en-CA" sz="1600" b="0" i="0" u="sng" dirty="0">
                <a:solidFill>
                  <a:srgbClr val="333333"/>
                </a:solidFill>
                <a:effectLst/>
                <a:latin typeface="OpenSans"/>
              </a:rPr>
              <a:t>removing bad data, eliminating duplicates, and standardizing data create a single source of the truth </a:t>
            </a:r>
            <a:r>
              <a:rPr lang="en-CA" sz="1600" b="0" i="0" dirty="0">
                <a:solidFill>
                  <a:srgbClr val="333333"/>
                </a:solidFill>
                <a:effectLst/>
                <a:latin typeface="OpenSans"/>
              </a:rPr>
              <a:t>that results in better data quality for analysis.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single source of truth empowers users to leverage all the company's data and </a:t>
            </a:r>
            <a:r>
              <a:rPr lang="en-CA" sz="1600" b="1" i="0" dirty="0">
                <a:solidFill>
                  <a:srgbClr val="333333"/>
                </a:solidFill>
                <a:effectLst/>
                <a:latin typeface="OpenSans"/>
              </a:rPr>
              <a:t>access that data more efficiently.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addition, separating database operations from data analytics generally </a:t>
            </a:r>
            <a:r>
              <a:rPr lang="en-CA" sz="1600" b="1" i="0" dirty="0">
                <a:solidFill>
                  <a:srgbClr val="333333"/>
                </a:solidFill>
                <a:effectLst/>
                <a:latin typeface="OpenSans"/>
              </a:rPr>
              <a:t>improves data access performance</a:t>
            </a:r>
            <a:r>
              <a:rPr lang="en-CA" sz="1600" b="0" i="0" dirty="0">
                <a:solidFill>
                  <a:srgbClr val="333333"/>
                </a:solidFill>
                <a:effectLst/>
                <a:latin typeface="OpenSans"/>
              </a:rPr>
              <a:t>, leading to </a:t>
            </a:r>
            <a:r>
              <a:rPr lang="en-CA" sz="1600" b="0" i="0" u="sng" dirty="0">
                <a:solidFill>
                  <a:srgbClr val="333333"/>
                </a:solidFill>
                <a:effectLst/>
                <a:latin typeface="OpenSans"/>
              </a:rPr>
              <a:t>faster business insights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Next, large-scale BI functions such as </a:t>
            </a:r>
            <a:r>
              <a:rPr lang="en-CA" sz="1600" b="1" i="0" dirty="0">
                <a:solidFill>
                  <a:schemeClr val="accent5"/>
                </a:solidFill>
                <a:effectLst/>
                <a:latin typeface="OpenSans"/>
              </a:rPr>
              <a:t>data mining, artificial intelligence, and machine learning tools</a:t>
            </a:r>
            <a:r>
              <a:rPr lang="en-CA" sz="1600" b="1" i="0" dirty="0">
                <a:solidFill>
                  <a:srgbClr val="333333"/>
                </a:solidFill>
                <a:effectLst/>
                <a:latin typeface="OpenSans"/>
              </a:rPr>
              <a:t> </a:t>
            </a:r>
            <a:r>
              <a:rPr lang="en-CA" sz="1600" b="0" i="0" dirty="0">
                <a:solidFill>
                  <a:srgbClr val="333333"/>
                </a:solidFill>
                <a:effectLst/>
                <a:latin typeface="OpenSans"/>
              </a:rPr>
              <a:t>facilitate </a:t>
            </a:r>
            <a:r>
              <a:rPr lang="en-CA" sz="1600" b="0" i="0" u="sng" dirty="0">
                <a:solidFill>
                  <a:srgbClr val="333333"/>
                </a:solidFill>
                <a:effectLst/>
                <a:latin typeface="OpenSans"/>
              </a:rPr>
              <a:t>smarter decisions </a:t>
            </a:r>
            <a:r>
              <a:rPr lang="en-CA" sz="1600" b="0" i="0" dirty="0">
                <a:solidFill>
                  <a:srgbClr val="333333"/>
                </a:solidFill>
                <a:effectLst/>
                <a:latin typeface="OpenSans"/>
              </a:rPr>
              <a:t>by data professionals and business leaders.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These capabilities build on each other to give organizations the means and opportunity to realize competitive advantages and gains. </a:t>
            </a:r>
          </a:p>
        </p:txBody>
      </p:sp>
      <p:pic>
        <p:nvPicPr>
          <p:cNvPr id="4" name="Picture 3">
            <a:extLst>
              <a:ext uri="{FF2B5EF4-FFF2-40B4-BE49-F238E27FC236}">
                <a16:creationId xmlns:a16="http://schemas.microsoft.com/office/drawing/2014/main" id="{A1BDF2B1-7C06-CE99-2C89-86CE56E9EB46}"/>
              </a:ext>
            </a:extLst>
          </p:cNvPr>
          <p:cNvPicPr>
            <a:picLocks noChangeAspect="1"/>
          </p:cNvPicPr>
          <p:nvPr/>
        </p:nvPicPr>
        <p:blipFill>
          <a:blip r:embed="rId2"/>
          <a:stretch>
            <a:fillRect/>
          </a:stretch>
        </p:blipFill>
        <p:spPr>
          <a:xfrm>
            <a:off x="6537559" y="134653"/>
            <a:ext cx="5556057" cy="2515950"/>
          </a:xfrm>
          <a:prstGeom prst="rect">
            <a:avLst/>
          </a:prstGeom>
        </p:spPr>
      </p:pic>
      <p:pic>
        <p:nvPicPr>
          <p:cNvPr id="5" name="Picture 4">
            <a:extLst>
              <a:ext uri="{FF2B5EF4-FFF2-40B4-BE49-F238E27FC236}">
                <a16:creationId xmlns:a16="http://schemas.microsoft.com/office/drawing/2014/main" id="{8D7EC7E2-1D3F-ED9F-D8A2-4F2B9B4A6949}"/>
              </a:ext>
            </a:extLst>
          </p:cNvPr>
          <p:cNvPicPr>
            <a:picLocks noChangeAspect="1"/>
          </p:cNvPicPr>
          <p:nvPr/>
        </p:nvPicPr>
        <p:blipFill>
          <a:blip r:embed="rId3"/>
          <a:stretch>
            <a:fillRect/>
          </a:stretch>
        </p:blipFill>
        <p:spPr>
          <a:xfrm>
            <a:off x="6800098" y="4628186"/>
            <a:ext cx="5391902" cy="2208112"/>
          </a:xfrm>
          <a:prstGeom prst="rect">
            <a:avLst/>
          </a:prstGeom>
        </p:spPr>
      </p:pic>
    </p:spTree>
    <p:extLst>
      <p:ext uri="{BB962C8B-B14F-4D97-AF65-F5344CB8AC3E}">
        <p14:creationId xmlns:p14="http://schemas.microsoft.com/office/powerpoint/2010/main" val="299061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12120B-50A9-E29C-8E76-7CBBCB6C170E}"/>
              </a:ext>
            </a:extLst>
          </p:cNvPr>
          <p:cNvSpPr txBox="1"/>
          <p:nvPr/>
        </p:nvSpPr>
        <p:spPr>
          <a:xfrm>
            <a:off x="3860157" y="446153"/>
            <a:ext cx="6099858" cy="369332"/>
          </a:xfrm>
          <a:prstGeom prst="rect">
            <a:avLst/>
          </a:prstGeom>
          <a:noFill/>
        </p:spPr>
        <p:txBody>
          <a:bodyPr wrap="square">
            <a:spAutoFit/>
          </a:bodyPr>
          <a:lstStyle/>
          <a:p>
            <a:r>
              <a:rPr lang="en-CA" b="1" i="0" u="sng" dirty="0">
                <a:solidFill>
                  <a:srgbClr val="1F1F1F"/>
                </a:solidFill>
                <a:effectLst/>
                <a:latin typeface="Source Sans Pro" panose="020B0503030403020204" pitchFamily="34" charset="0"/>
              </a:rPr>
              <a:t>Popular Data Warehouse Systems</a:t>
            </a:r>
            <a:endParaRPr lang="en-US" b="1" u="sng" dirty="0"/>
          </a:p>
        </p:txBody>
      </p:sp>
      <p:sp>
        <p:nvSpPr>
          <p:cNvPr id="5" name="TextBox 4">
            <a:extLst>
              <a:ext uri="{FF2B5EF4-FFF2-40B4-BE49-F238E27FC236}">
                <a16:creationId xmlns:a16="http://schemas.microsoft.com/office/drawing/2014/main" id="{B15D5167-CDDA-688C-3FDE-E714A54E9E3C}"/>
              </a:ext>
            </a:extLst>
          </p:cNvPr>
          <p:cNvSpPr txBox="1"/>
          <p:nvPr/>
        </p:nvSpPr>
        <p:spPr>
          <a:xfrm>
            <a:off x="-3858" y="815485"/>
            <a:ext cx="6099858" cy="485549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Most data warehouse systems are supported via one or more of three platforms.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First are </a:t>
            </a:r>
            <a:r>
              <a:rPr lang="en-CA" sz="1600" b="1" i="0" dirty="0">
                <a:solidFill>
                  <a:srgbClr val="333333"/>
                </a:solidFill>
                <a:effectLst/>
                <a:latin typeface="OpenSans"/>
              </a:rPr>
              <a:t>appliances, </a:t>
            </a:r>
            <a:r>
              <a:rPr lang="en-CA" sz="1600" b="0" i="0" dirty="0">
                <a:solidFill>
                  <a:srgbClr val="333333"/>
                </a:solidFill>
                <a:effectLst/>
                <a:latin typeface="OpenSans"/>
              </a:rPr>
              <a:t>which are pre-integrated bundles of hardware and software that provide high performance for workloads and low maintenance overhead.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Other vendors support </a:t>
            </a:r>
            <a:r>
              <a:rPr lang="en-CA" sz="1600" b="1" i="0" dirty="0">
                <a:solidFill>
                  <a:srgbClr val="333333"/>
                </a:solidFill>
                <a:effectLst/>
                <a:latin typeface="OpenSans"/>
              </a:rPr>
              <a:t>cloud deployments only</a:t>
            </a:r>
            <a:r>
              <a:rPr lang="en-CA" sz="1600" b="0" i="0" dirty="0">
                <a:solidFill>
                  <a:srgbClr val="333333"/>
                </a:solidFill>
                <a:effectLst/>
                <a:latin typeface="OpenSans"/>
              </a:rPr>
              <a:t>, offering the benefits of cloud scalability and pay-per-use economics, and in many cases, deliver their data warehouses as fully managed services.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Some warehouse offerings have traditionally been available as </a:t>
            </a:r>
            <a:r>
              <a:rPr lang="en-CA" sz="1600" b="1" i="0" dirty="0">
                <a:solidFill>
                  <a:srgbClr val="333333"/>
                </a:solidFill>
                <a:effectLst/>
                <a:latin typeface="OpenSans"/>
              </a:rPr>
              <a:t>software installed only within on-premises environments</a:t>
            </a:r>
            <a:r>
              <a:rPr lang="en-CA" sz="1600" b="0" i="0" dirty="0">
                <a:solidFill>
                  <a:srgbClr val="333333"/>
                </a:solidFill>
                <a:effectLst/>
                <a:latin typeface="OpenSans"/>
              </a:rPr>
              <a:t>, but in recent years, most of these vendors now offer cloud-deployed data warehouse systems. </a:t>
            </a:r>
          </a:p>
        </p:txBody>
      </p:sp>
      <p:pic>
        <p:nvPicPr>
          <p:cNvPr id="6" name="Picture 5">
            <a:extLst>
              <a:ext uri="{FF2B5EF4-FFF2-40B4-BE49-F238E27FC236}">
                <a16:creationId xmlns:a16="http://schemas.microsoft.com/office/drawing/2014/main" id="{60925033-E655-0D93-2E22-7A2D4A5A9422}"/>
              </a:ext>
            </a:extLst>
          </p:cNvPr>
          <p:cNvPicPr>
            <a:picLocks noChangeAspect="1"/>
          </p:cNvPicPr>
          <p:nvPr/>
        </p:nvPicPr>
        <p:blipFill>
          <a:blip r:embed="rId2"/>
          <a:stretch>
            <a:fillRect/>
          </a:stretch>
        </p:blipFill>
        <p:spPr>
          <a:xfrm>
            <a:off x="6096000" y="1184818"/>
            <a:ext cx="5789159" cy="2788680"/>
          </a:xfrm>
          <a:prstGeom prst="rect">
            <a:avLst/>
          </a:prstGeom>
        </p:spPr>
      </p:pic>
    </p:spTree>
    <p:extLst>
      <p:ext uri="{BB962C8B-B14F-4D97-AF65-F5344CB8AC3E}">
        <p14:creationId xmlns:p14="http://schemas.microsoft.com/office/powerpoint/2010/main" val="3690026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5B1CA-47B1-142B-CCCB-828E71D8D31D}"/>
              </a:ext>
            </a:extLst>
          </p:cNvPr>
          <p:cNvSpPr txBox="1"/>
          <p:nvPr/>
        </p:nvSpPr>
        <p:spPr>
          <a:xfrm>
            <a:off x="0" y="52"/>
            <a:ext cx="7265042" cy="1674689"/>
          </a:xfrm>
          <a:prstGeom prst="rect">
            <a:avLst/>
          </a:prstGeom>
          <a:noFill/>
        </p:spPr>
        <p:txBody>
          <a:bodyPr wrap="square">
            <a:spAutoFit/>
          </a:bodyPr>
          <a:lstStyle/>
          <a:p>
            <a:pPr algn="l">
              <a:lnSpc>
                <a:spcPct val="150000"/>
              </a:lnSpc>
            </a:pPr>
            <a:r>
              <a:rPr lang="en-CA" sz="1400" b="1" i="0" u="sng" dirty="0">
                <a:solidFill>
                  <a:srgbClr val="333333"/>
                </a:solidFill>
                <a:effectLst/>
                <a:latin typeface="OpenSans"/>
              </a:rPr>
              <a:t>Oracle Exadata.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 organization can deploy this data warehouse solution as part of an on-premises installation or via Oracle Public Cloud.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Oracle Exadata features built-in algorithms and runs all types of workloads, including OLTP, data warehouse analytics, in-memory analytics, and mixed workloads.</a:t>
            </a:r>
          </a:p>
        </p:txBody>
      </p:sp>
      <p:pic>
        <p:nvPicPr>
          <p:cNvPr id="4" name="Picture 3">
            <a:extLst>
              <a:ext uri="{FF2B5EF4-FFF2-40B4-BE49-F238E27FC236}">
                <a16:creationId xmlns:a16="http://schemas.microsoft.com/office/drawing/2014/main" id="{D38876FF-AD95-7C9C-3E40-83FB68487EA5}"/>
              </a:ext>
            </a:extLst>
          </p:cNvPr>
          <p:cNvPicPr>
            <a:picLocks noChangeAspect="1"/>
          </p:cNvPicPr>
          <p:nvPr/>
        </p:nvPicPr>
        <p:blipFill>
          <a:blip r:embed="rId2"/>
          <a:stretch>
            <a:fillRect/>
          </a:stretch>
        </p:blipFill>
        <p:spPr>
          <a:xfrm>
            <a:off x="7627717" y="157528"/>
            <a:ext cx="4039563" cy="1678779"/>
          </a:xfrm>
          <a:prstGeom prst="rect">
            <a:avLst/>
          </a:prstGeom>
        </p:spPr>
      </p:pic>
      <p:sp>
        <p:nvSpPr>
          <p:cNvPr id="6" name="TextBox 5">
            <a:extLst>
              <a:ext uri="{FF2B5EF4-FFF2-40B4-BE49-F238E27FC236}">
                <a16:creationId xmlns:a16="http://schemas.microsoft.com/office/drawing/2014/main" id="{D7D9E307-A915-64F3-1FCE-127F5772BCB2}"/>
              </a:ext>
            </a:extLst>
          </p:cNvPr>
          <p:cNvSpPr txBox="1"/>
          <p:nvPr/>
        </p:nvSpPr>
        <p:spPr>
          <a:xfrm>
            <a:off x="4685819" y="2310270"/>
            <a:ext cx="7506181"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 IBM Netezza is another warehousing appliance. ​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deploy IBM Netezza on IBM Cloud, Amazon Web Services, Microsoft Azure,​ and private clouds using the IBM Cloud Pak for Data System. ​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IBM Netezza is widely recognized for its data science and machine-learning enablement.​</a:t>
            </a:r>
          </a:p>
        </p:txBody>
      </p:sp>
      <p:pic>
        <p:nvPicPr>
          <p:cNvPr id="7" name="Picture 6">
            <a:extLst>
              <a:ext uri="{FF2B5EF4-FFF2-40B4-BE49-F238E27FC236}">
                <a16:creationId xmlns:a16="http://schemas.microsoft.com/office/drawing/2014/main" id="{D3B2465C-284E-9B68-5111-6050835AEC87}"/>
              </a:ext>
            </a:extLst>
          </p:cNvPr>
          <p:cNvPicPr>
            <a:picLocks noChangeAspect="1"/>
          </p:cNvPicPr>
          <p:nvPr/>
        </p:nvPicPr>
        <p:blipFill>
          <a:blip r:embed="rId3"/>
          <a:stretch>
            <a:fillRect/>
          </a:stretch>
        </p:blipFill>
        <p:spPr>
          <a:xfrm>
            <a:off x="108031" y="2012264"/>
            <a:ext cx="4469756" cy="2120369"/>
          </a:xfrm>
          <a:prstGeom prst="rect">
            <a:avLst/>
          </a:prstGeom>
        </p:spPr>
      </p:pic>
      <p:sp>
        <p:nvSpPr>
          <p:cNvPr id="9" name="TextBox 8">
            <a:extLst>
              <a:ext uri="{FF2B5EF4-FFF2-40B4-BE49-F238E27FC236}">
                <a16:creationId xmlns:a16="http://schemas.microsoft.com/office/drawing/2014/main" id="{905EB4D1-6A40-BD66-159D-94408AF232E8}"/>
              </a:ext>
            </a:extLst>
          </p:cNvPr>
          <p:cNvSpPr txBox="1"/>
          <p:nvPr/>
        </p:nvSpPr>
        <p:spPr>
          <a:xfrm>
            <a:off x="0" y="4606596"/>
            <a:ext cx="6597568"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Amazon RedShift uses Amazon Web Services-specific hardware and proprietary software in the cloud for accelerated data compression and encryption, machine learning, and graph-optimization algorithms that automatically organize and store data.</a:t>
            </a:r>
          </a:p>
        </p:txBody>
      </p:sp>
      <p:pic>
        <p:nvPicPr>
          <p:cNvPr id="10" name="Picture 9">
            <a:extLst>
              <a:ext uri="{FF2B5EF4-FFF2-40B4-BE49-F238E27FC236}">
                <a16:creationId xmlns:a16="http://schemas.microsoft.com/office/drawing/2014/main" id="{49AD88ED-8BE2-6A50-1031-EEEEC8C1C99F}"/>
              </a:ext>
            </a:extLst>
          </p:cNvPr>
          <p:cNvPicPr>
            <a:picLocks noChangeAspect="1"/>
          </p:cNvPicPr>
          <p:nvPr/>
        </p:nvPicPr>
        <p:blipFill>
          <a:blip r:embed="rId4"/>
          <a:stretch>
            <a:fillRect/>
          </a:stretch>
        </p:blipFill>
        <p:spPr>
          <a:xfrm>
            <a:off x="6705600" y="3957272"/>
            <a:ext cx="5486400" cy="2743200"/>
          </a:xfrm>
          <a:prstGeom prst="rect">
            <a:avLst/>
          </a:prstGeom>
        </p:spPr>
      </p:pic>
    </p:spTree>
    <p:extLst>
      <p:ext uri="{BB962C8B-B14F-4D97-AF65-F5344CB8AC3E}">
        <p14:creationId xmlns:p14="http://schemas.microsoft.com/office/powerpoint/2010/main" val="568232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96E572-8970-3389-E9FB-5067824BFC6D}"/>
              </a:ext>
            </a:extLst>
          </p:cNvPr>
          <p:cNvSpPr txBox="1"/>
          <p:nvPr/>
        </p:nvSpPr>
        <p:spPr>
          <a:xfrm>
            <a:off x="248856" y="181920"/>
            <a:ext cx="6099858"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Up-and-coming Snowflake offers a multi-cloud analytics solution that complies with GDPR and CCPA data privacy regulations.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Snowflake advertises its always-on encryption of data in transit and at rest.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Snowflake is FedRAMP Moderate authorized. </a:t>
            </a:r>
          </a:p>
        </p:txBody>
      </p:sp>
      <p:pic>
        <p:nvPicPr>
          <p:cNvPr id="4" name="Picture 3">
            <a:extLst>
              <a:ext uri="{FF2B5EF4-FFF2-40B4-BE49-F238E27FC236}">
                <a16:creationId xmlns:a16="http://schemas.microsoft.com/office/drawing/2014/main" id="{01954B84-980A-078D-1ECD-486985F1EC75}"/>
              </a:ext>
            </a:extLst>
          </p:cNvPr>
          <p:cNvPicPr>
            <a:picLocks noChangeAspect="1"/>
          </p:cNvPicPr>
          <p:nvPr/>
        </p:nvPicPr>
        <p:blipFill>
          <a:blip r:embed="rId2"/>
          <a:stretch>
            <a:fillRect/>
          </a:stretch>
        </p:blipFill>
        <p:spPr>
          <a:xfrm>
            <a:off x="6826652" y="181920"/>
            <a:ext cx="4690158" cy="1992551"/>
          </a:xfrm>
          <a:prstGeom prst="rect">
            <a:avLst/>
          </a:prstGeom>
        </p:spPr>
      </p:pic>
      <p:sp>
        <p:nvSpPr>
          <p:cNvPr id="6" name="TextBox 5">
            <a:extLst>
              <a:ext uri="{FF2B5EF4-FFF2-40B4-BE49-F238E27FC236}">
                <a16:creationId xmlns:a16="http://schemas.microsoft.com/office/drawing/2014/main" id="{75808F6F-CDD6-2592-25AA-FC43D383EA36}"/>
              </a:ext>
            </a:extLst>
          </p:cNvPr>
          <p:cNvSpPr txBox="1"/>
          <p:nvPr/>
        </p:nvSpPr>
        <p:spPr>
          <a:xfrm>
            <a:off x="4745620" y="2375206"/>
            <a:ext cx="7222603"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Google </a:t>
            </a:r>
            <a:r>
              <a:rPr lang="en-CA" sz="1400" b="0" i="0" dirty="0" err="1">
                <a:solidFill>
                  <a:srgbClr val="333333"/>
                </a:solidFill>
                <a:effectLst/>
                <a:latin typeface="OpenSans"/>
              </a:rPr>
              <a:t>BigQuery</a:t>
            </a:r>
            <a:r>
              <a:rPr lang="en-CA" sz="1400" b="0" i="0" dirty="0">
                <a:solidFill>
                  <a:srgbClr val="333333"/>
                </a:solidFill>
                <a:effectLst/>
                <a:latin typeface="OpenSans"/>
              </a:rPr>
              <a:t> describes its data warehouse system as a "flexible, multi-cloud data warehouse solution."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Google reports data warehouse uptime of 99.99% and delivery of sub-second query response times from any business intelligence tool.</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Google </a:t>
            </a:r>
            <a:r>
              <a:rPr lang="en-CA" sz="1400" b="0" i="0" dirty="0" err="1">
                <a:solidFill>
                  <a:srgbClr val="333333"/>
                </a:solidFill>
                <a:effectLst/>
                <a:latin typeface="OpenSans"/>
              </a:rPr>
              <a:t>BigQuery's</a:t>
            </a:r>
            <a:r>
              <a:rPr lang="en-CA" sz="1400" b="0" i="0" dirty="0">
                <a:solidFill>
                  <a:srgbClr val="333333"/>
                </a:solidFill>
                <a:effectLst/>
                <a:latin typeface="OpenSans"/>
              </a:rPr>
              <a:t> system specifies petabyte speed and massive concurrency to deliver real-time analytics.</a:t>
            </a:r>
          </a:p>
        </p:txBody>
      </p:sp>
      <p:pic>
        <p:nvPicPr>
          <p:cNvPr id="7" name="Picture 6">
            <a:extLst>
              <a:ext uri="{FF2B5EF4-FFF2-40B4-BE49-F238E27FC236}">
                <a16:creationId xmlns:a16="http://schemas.microsoft.com/office/drawing/2014/main" id="{593A328C-1082-98F4-39D8-0B7E74A9099A}"/>
              </a:ext>
            </a:extLst>
          </p:cNvPr>
          <p:cNvPicPr>
            <a:picLocks noChangeAspect="1"/>
          </p:cNvPicPr>
          <p:nvPr/>
        </p:nvPicPr>
        <p:blipFill>
          <a:blip r:embed="rId3"/>
          <a:stretch>
            <a:fillRect/>
          </a:stretch>
        </p:blipFill>
        <p:spPr>
          <a:xfrm>
            <a:off x="0" y="2246052"/>
            <a:ext cx="4606724" cy="2098112"/>
          </a:xfrm>
          <a:prstGeom prst="rect">
            <a:avLst/>
          </a:prstGeom>
        </p:spPr>
      </p:pic>
      <p:sp>
        <p:nvSpPr>
          <p:cNvPr id="9" name="TextBox 8">
            <a:extLst>
              <a:ext uri="{FF2B5EF4-FFF2-40B4-BE49-F238E27FC236}">
                <a16:creationId xmlns:a16="http://schemas.microsoft.com/office/drawing/2014/main" id="{AA5FD20C-E689-4B80-1FB9-E23EB5B23C52}"/>
              </a:ext>
            </a:extLst>
          </p:cNvPr>
          <p:cNvSpPr txBox="1"/>
          <p:nvPr/>
        </p:nvSpPr>
        <p:spPr>
          <a:xfrm>
            <a:off x="248856" y="4824724"/>
            <a:ext cx="6099858"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Microsoft Azure Synapse Analytics offers code-free visual ETL/ELT processes to ingest data from more than 95 native connectors.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Azure Synapse Analytics supports data lake and data warehouse use cases and supports the use of T-SQL, Python, Scala, Spark SQL, and dot Net for both serverless and dedicated resources.</a:t>
            </a:r>
          </a:p>
        </p:txBody>
      </p:sp>
      <p:pic>
        <p:nvPicPr>
          <p:cNvPr id="10" name="Picture 9">
            <a:extLst>
              <a:ext uri="{FF2B5EF4-FFF2-40B4-BE49-F238E27FC236}">
                <a16:creationId xmlns:a16="http://schemas.microsoft.com/office/drawing/2014/main" id="{27F0E90D-CD2B-FFD7-F538-809109C31011}"/>
              </a:ext>
            </a:extLst>
          </p:cNvPr>
          <p:cNvPicPr>
            <a:picLocks noChangeAspect="1"/>
          </p:cNvPicPr>
          <p:nvPr/>
        </p:nvPicPr>
        <p:blipFill>
          <a:blip r:embed="rId4"/>
          <a:stretch>
            <a:fillRect/>
          </a:stretch>
        </p:blipFill>
        <p:spPr>
          <a:xfrm>
            <a:off x="6903817" y="4344164"/>
            <a:ext cx="4853234" cy="2136051"/>
          </a:xfrm>
          <a:prstGeom prst="rect">
            <a:avLst/>
          </a:prstGeom>
        </p:spPr>
      </p:pic>
    </p:spTree>
    <p:extLst>
      <p:ext uri="{BB962C8B-B14F-4D97-AF65-F5344CB8AC3E}">
        <p14:creationId xmlns:p14="http://schemas.microsoft.com/office/powerpoint/2010/main" val="1058503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82108-6E76-A6D2-111C-D46BB59A3B5B}"/>
              </a:ext>
            </a:extLst>
          </p:cNvPr>
          <p:cNvSpPr txBox="1"/>
          <p:nvPr/>
        </p:nvSpPr>
        <p:spPr>
          <a:xfrm>
            <a:off x="5173884" y="0"/>
            <a:ext cx="7018116"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Teradata Vantage advertises its multi-cloud data platform for enterprise analytics that unifies data lakes, data warehouses, analytics, and new data sources and types.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Teradata Vantage combines open source and commercial technologies to operationalize insights and delivers performance for mixed workloads with high query concurrency using workload management and adaptive optimization.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support, Teradata provides a single point of contact for operational task services including monitoring, change requests, performance tuning, security management, and reporting</a:t>
            </a:r>
          </a:p>
        </p:txBody>
      </p:sp>
      <p:pic>
        <p:nvPicPr>
          <p:cNvPr id="4" name="Picture 3">
            <a:extLst>
              <a:ext uri="{FF2B5EF4-FFF2-40B4-BE49-F238E27FC236}">
                <a16:creationId xmlns:a16="http://schemas.microsoft.com/office/drawing/2014/main" id="{EC144545-D51B-1E7A-9505-C6BAFED5713D}"/>
              </a:ext>
            </a:extLst>
          </p:cNvPr>
          <p:cNvPicPr>
            <a:picLocks noChangeAspect="1"/>
          </p:cNvPicPr>
          <p:nvPr/>
        </p:nvPicPr>
        <p:blipFill>
          <a:blip r:embed="rId2"/>
          <a:stretch>
            <a:fillRect/>
          </a:stretch>
        </p:blipFill>
        <p:spPr>
          <a:xfrm>
            <a:off x="242907" y="262052"/>
            <a:ext cx="5015696" cy="2076033"/>
          </a:xfrm>
          <a:prstGeom prst="rect">
            <a:avLst/>
          </a:prstGeom>
        </p:spPr>
      </p:pic>
      <p:sp>
        <p:nvSpPr>
          <p:cNvPr id="6" name="TextBox 5">
            <a:extLst>
              <a:ext uri="{FF2B5EF4-FFF2-40B4-BE49-F238E27FC236}">
                <a16:creationId xmlns:a16="http://schemas.microsoft.com/office/drawing/2014/main" id="{CF34F6A2-91CB-B585-75EA-9F0C7C18177F}"/>
              </a:ext>
            </a:extLst>
          </p:cNvPr>
          <p:cNvSpPr txBox="1"/>
          <p:nvPr/>
        </p:nvSpPr>
        <p:spPr>
          <a:xfrm>
            <a:off x="-1" y="2704034"/>
            <a:ext cx="6690167"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IBM Db2 Warehouse is widely recognized for its scalability, massively parallel processing capabilities, petaflop speeds, security features, and 99.99% service uptime.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IBM Db2 Warehouse provides a containerized scale-out data warehousing solution.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move workloads where needed, including the public cloud, private cloud, or on-premises--with minimal or no changes required.</a:t>
            </a:r>
          </a:p>
        </p:txBody>
      </p:sp>
      <p:pic>
        <p:nvPicPr>
          <p:cNvPr id="7" name="Picture 6">
            <a:extLst>
              <a:ext uri="{FF2B5EF4-FFF2-40B4-BE49-F238E27FC236}">
                <a16:creationId xmlns:a16="http://schemas.microsoft.com/office/drawing/2014/main" id="{42E833A1-090E-057A-193B-61EC765BA526}"/>
              </a:ext>
            </a:extLst>
          </p:cNvPr>
          <p:cNvPicPr>
            <a:picLocks noChangeAspect="1"/>
          </p:cNvPicPr>
          <p:nvPr/>
        </p:nvPicPr>
        <p:blipFill>
          <a:blip r:embed="rId3"/>
          <a:stretch>
            <a:fillRect/>
          </a:stretch>
        </p:blipFill>
        <p:spPr>
          <a:xfrm>
            <a:off x="6690167" y="2624609"/>
            <a:ext cx="4861286" cy="2316960"/>
          </a:xfrm>
          <a:prstGeom prst="rect">
            <a:avLst/>
          </a:prstGeom>
        </p:spPr>
      </p:pic>
      <p:sp>
        <p:nvSpPr>
          <p:cNvPr id="9" name="TextBox 8">
            <a:extLst>
              <a:ext uri="{FF2B5EF4-FFF2-40B4-BE49-F238E27FC236}">
                <a16:creationId xmlns:a16="http://schemas.microsoft.com/office/drawing/2014/main" id="{3503B5B6-1498-1D9E-DC5C-3492EC501001}"/>
              </a:ext>
            </a:extLst>
          </p:cNvPr>
          <p:cNvSpPr txBox="1"/>
          <p:nvPr/>
        </p:nvSpPr>
        <p:spPr>
          <a:xfrm>
            <a:off x="4741520" y="5307518"/>
            <a:ext cx="7125422"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Vertica, another known hybrid-cloud data warehouse system, provides multi-cloud support for Amazon Web Services, Google, Microsoft Azure, and on-premises Linux hardware.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Vertica reports fast multi-GB data transfer rates, scalable, elastic compute and storage, and notable system fault tolerance when using</a:t>
            </a:r>
            <a:r>
              <a:rPr lang="en-CA" sz="1400" b="1" i="0" dirty="0">
                <a:solidFill>
                  <a:srgbClr val="333333"/>
                </a:solidFill>
                <a:effectLst/>
                <a:latin typeface="OpenSans"/>
              </a:rPr>
              <a:t> Eon mode</a:t>
            </a:r>
          </a:p>
        </p:txBody>
      </p:sp>
      <p:pic>
        <p:nvPicPr>
          <p:cNvPr id="10" name="Picture 9">
            <a:extLst>
              <a:ext uri="{FF2B5EF4-FFF2-40B4-BE49-F238E27FC236}">
                <a16:creationId xmlns:a16="http://schemas.microsoft.com/office/drawing/2014/main" id="{019F4041-1EEE-D96C-CAB2-13935B86ECFD}"/>
              </a:ext>
            </a:extLst>
          </p:cNvPr>
          <p:cNvPicPr>
            <a:picLocks noChangeAspect="1"/>
          </p:cNvPicPr>
          <p:nvPr/>
        </p:nvPicPr>
        <p:blipFill>
          <a:blip r:embed="rId4"/>
          <a:stretch>
            <a:fillRect/>
          </a:stretch>
        </p:blipFill>
        <p:spPr>
          <a:xfrm>
            <a:off x="242907" y="4835792"/>
            <a:ext cx="4498613" cy="2005939"/>
          </a:xfrm>
          <a:prstGeom prst="rect">
            <a:avLst/>
          </a:prstGeom>
        </p:spPr>
      </p:pic>
    </p:spTree>
    <p:extLst>
      <p:ext uri="{BB962C8B-B14F-4D97-AF65-F5344CB8AC3E}">
        <p14:creationId xmlns:p14="http://schemas.microsoft.com/office/powerpoint/2010/main" val="1914775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4C49D6-0203-57A9-A795-11F70020C09D}"/>
              </a:ext>
            </a:extLst>
          </p:cNvPr>
          <p:cNvSpPr txBox="1"/>
          <p:nvPr/>
        </p:nvSpPr>
        <p:spPr>
          <a:xfrm>
            <a:off x="5885726" y="461299"/>
            <a:ext cx="6306274"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Oracle Autonomous Data Warehouse runs in Oracle Public Cloud and on-premises with support for multi-model data and multiple workloads.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Oracle describes its system as built to eliminate manual data management and reports that they provide extensive automated security features, including autonomous data encryption both at rest and in motion, protection of regulated data, security patch application, and threat detection.</a:t>
            </a:r>
          </a:p>
        </p:txBody>
      </p:sp>
      <p:pic>
        <p:nvPicPr>
          <p:cNvPr id="4" name="Picture 3">
            <a:extLst>
              <a:ext uri="{FF2B5EF4-FFF2-40B4-BE49-F238E27FC236}">
                <a16:creationId xmlns:a16="http://schemas.microsoft.com/office/drawing/2014/main" id="{8E395858-CE83-82E7-D5D4-BF9EEDCA424A}"/>
              </a:ext>
            </a:extLst>
          </p:cNvPr>
          <p:cNvPicPr>
            <a:picLocks noChangeAspect="1"/>
          </p:cNvPicPr>
          <p:nvPr/>
        </p:nvPicPr>
        <p:blipFill>
          <a:blip r:embed="rId2"/>
          <a:stretch>
            <a:fillRect/>
          </a:stretch>
        </p:blipFill>
        <p:spPr>
          <a:xfrm>
            <a:off x="206416" y="218230"/>
            <a:ext cx="5511800" cy="2603500"/>
          </a:xfrm>
          <a:prstGeom prst="rect">
            <a:avLst/>
          </a:prstGeom>
        </p:spPr>
      </p:pic>
      <p:pic>
        <p:nvPicPr>
          <p:cNvPr id="5" name="Picture 4">
            <a:extLst>
              <a:ext uri="{FF2B5EF4-FFF2-40B4-BE49-F238E27FC236}">
                <a16:creationId xmlns:a16="http://schemas.microsoft.com/office/drawing/2014/main" id="{B2534319-D7F5-253C-2D70-1E3DC28C19B1}"/>
              </a:ext>
            </a:extLst>
          </p:cNvPr>
          <p:cNvPicPr>
            <a:picLocks noChangeAspect="1"/>
          </p:cNvPicPr>
          <p:nvPr/>
        </p:nvPicPr>
        <p:blipFill>
          <a:blip r:embed="rId3"/>
          <a:stretch>
            <a:fillRect/>
          </a:stretch>
        </p:blipFill>
        <p:spPr>
          <a:xfrm>
            <a:off x="3000416" y="3550168"/>
            <a:ext cx="6016262" cy="2249070"/>
          </a:xfrm>
          <a:prstGeom prst="rect">
            <a:avLst/>
          </a:prstGeom>
        </p:spPr>
      </p:pic>
    </p:spTree>
    <p:extLst>
      <p:ext uri="{BB962C8B-B14F-4D97-AF65-F5344CB8AC3E}">
        <p14:creationId xmlns:p14="http://schemas.microsoft.com/office/powerpoint/2010/main" val="1424351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28516</TotalTime>
  <Words>3633</Words>
  <Application>Microsoft Macintosh PowerPoint</Application>
  <PresentationFormat>Widescreen</PresentationFormat>
  <Paragraphs>187</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OpenSans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75</cp:revision>
  <cp:lastPrinted>2023-06-12T00:42:47Z</cp:lastPrinted>
  <dcterms:created xsi:type="dcterms:W3CDTF">2023-05-06T23:06:08Z</dcterms:created>
  <dcterms:modified xsi:type="dcterms:W3CDTF">2023-06-23T16:05:51Z</dcterms:modified>
</cp:coreProperties>
</file>